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6" r:id="rId1"/>
  </p:sldMasterIdLst>
  <p:notesMasterIdLst>
    <p:notesMasterId r:id="rId6"/>
  </p:notesMasterIdLst>
  <p:sldIdLst>
    <p:sldId id="256" r:id="rId2"/>
    <p:sldId id="257" r:id="rId3"/>
    <p:sldId id="258" r:id="rId4"/>
    <p:sldId id="259" r:id="rId5"/>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2F81"/>
    <a:srgbClr val="0033CC"/>
    <a:srgbClr val="EA8B00"/>
    <a:srgbClr val="EAB200"/>
    <a:srgbClr val="404040"/>
    <a:srgbClr val="595959"/>
    <a:srgbClr val="4D4DD5"/>
    <a:srgbClr val="AAAAC9"/>
    <a:srgbClr val="3333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96337" autoAdjust="0"/>
  </p:normalViewPr>
  <p:slideViewPr>
    <p:cSldViewPr snapToGrid="0">
      <p:cViewPr varScale="1">
        <p:scale>
          <a:sx n="77" d="100"/>
          <a:sy n="77" d="100"/>
        </p:scale>
        <p:origin x="1122" y="-42"/>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5DF34ED-95D8-4E84-A349-5AF3E2EE996B}" type="datetimeFigureOut">
              <a:rPr lang="it-IT" smtClean="0"/>
              <a:t>17/05/2016</a:t>
            </a:fld>
            <a:endParaRPr lang="it-IT"/>
          </a:p>
        </p:txBody>
      </p:sp>
      <p:sp>
        <p:nvSpPr>
          <p:cNvPr id="4" name="Segnaposto immagine diapositiva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FF518DC-92A6-4741-8D68-90FAB3C64B90}" type="slidenum">
              <a:rPr lang="it-IT" smtClean="0"/>
              <a:t>‹N›</a:t>
            </a:fld>
            <a:endParaRPr lang="it-IT"/>
          </a:p>
        </p:txBody>
      </p:sp>
    </p:spTree>
    <p:extLst>
      <p:ext uri="{BB962C8B-B14F-4D97-AF65-F5344CB8AC3E}">
        <p14:creationId xmlns:p14="http://schemas.microsoft.com/office/powerpoint/2010/main" val="3462181611"/>
      </p:ext>
    </p:extLst>
  </p:cSld>
  <p:clrMap bg1="lt1" tx1="dk1" bg2="lt2" tx2="dk2" accent1="accent1" accent2="accent2" accent3="accent3" accent4="accent4" accent5="accent5" accent6="accent6" hlink="hlink" folHlink="folHlink"/>
  <p:notesStyle>
    <a:lvl1pPr marL="0" algn="l" defTabSz="753632" rtl="0" eaLnBrk="1" latinLnBrk="0" hangingPunct="1">
      <a:defRPr sz="989" kern="1200">
        <a:solidFill>
          <a:schemeClr val="tx1"/>
        </a:solidFill>
        <a:latin typeface="+mn-lt"/>
        <a:ea typeface="+mn-ea"/>
        <a:cs typeface="+mn-cs"/>
      </a:defRPr>
    </a:lvl1pPr>
    <a:lvl2pPr marL="376816" algn="l" defTabSz="753632" rtl="0" eaLnBrk="1" latinLnBrk="0" hangingPunct="1">
      <a:defRPr sz="989" kern="1200">
        <a:solidFill>
          <a:schemeClr val="tx1"/>
        </a:solidFill>
        <a:latin typeface="+mn-lt"/>
        <a:ea typeface="+mn-ea"/>
        <a:cs typeface="+mn-cs"/>
      </a:defRPr>
    </a:lvl2pPr>
    <a:lvl3pPr marL="753632" algn="l" defTabSz="753632" rtl="0" eaLnBrk="1" latinLnBrk="0" hangingPunct="1">
      <a:defRPr sz="989" kern="1200">
        <a:solidFill>
          <a:schemeClr val="tx1"/>
        </a:solidFill>
        <a:latin typeface="+mn-lt"/>
        <a:ea typeface="+mn-ea"/>
        <a:cs typeface="+mn-cs"/>
      </a:defRPr>
    </a:lvl3pPr>
    <a:lvl4pPr marL="1130448" algn="l" defTabSz="753632" rtl="0" eaLnBrk="1" latinLnBrk="0" hangingPunct="1">
      <a:defRPr sz="989" kern="1200">
        <a:solidFill>
          <a:schemeClr val="tx1"/>
        </a:solidFill>
        <a:latin typeface="+mn-lt"/>
        <a:ea typeface="+mn-ea"/>
        <a:cs typeface="+mn-cs"/>
      </a:defRPr>
    </a:lvl4pPr>
    <a:lvl5pPr marL="1507263" algn="l" defTabSz="753632" rtl="0" eaLnBrk="1" latinLnBrk="0" hangingPunct="1">
      <a:defRPr sz="989" kern="1200">
        <a:solidFill>
          <a:schemeClr val="tx1"/>
        </a:solidFill>
        <a:latin typeface="+mn-lt"/>
        <a:ea typeface="+mn-ea"/>
        <a:cs typeface="+mn-cs"/>
      </a:defRPr>
    </a:lvl5pPr>
    <a:lvl6pPr marL="1884079" algn="l" defTabSz="753632" rtl="0" eaLnBrk="1" latinLnBrk="0" hangingPunct="1">
      <a:defRPr sz="989" kern="1200">
        <a:solidFill>
          <a:schemeClr val="tx1"/>
        </a:solidFill>
        <a:latin typeface="+mn-lt"/>
        <a:ea typeface="+mn-ea"/>
        <a:cs typeface="+mn-cs"/>
      </a:defRPr>
    </a:lvl6pPr>
    <a:lvl7pPr marL="2260895" algn="l" defTabSz="753632" rtl="0" eaLnBrk="1" latinLnBrk="0" hangingPunct="1">
      <a:defRPr sz="989" kern="1200">
        <a:solidFill>
          <a:schemeClr val="tx1"/>
        </a:solidFill>
        <a:latin typeface="+mn-lt"/>
        <a:ea typeface="+mn-ea"/>
        <a:cs typeface="+mn-cs"/>
      </a:defRPr>
    </a:lvl7pPr>
    <a:lvl8pPr marL="2637711" algn="l" defTabSz="753632" rtl="0" eaLnBrk="1" latinLnBrk="0" hangingPunct="1">
      <a:defRPr sz="989" kern="1200">
        <a:solidFill>
          <a:schemeClr val="tx1"/>
        </a:solidFill>
        <a:latin typeface="+mn-lt"/>
        <a:ea typeface="+mn-ea"/>
        <a:cs typeface="+mn-cs"/>
      </a:defRPr>
    </a:lvl8pPr>
    <a:lvl9pPr marL="3014527" algn="l" defTabSz="753632" rtl="0" eaLnBrk="1" latinLnBrk="0" hangingPunct="1">
      <a:defRPr sz="9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239963" y="1241425"/>
            <a:ext cx="2317750" cy="334962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FF518DC-92A6-4741-8D68-90FAB3C64B90}" type="slidenum">
              <a:rPr lang="it-IT" smtClean="0"/>
              <a:t>1</a:t>
            </a:fld>
            <a:endParaRPr lang="it-IT"/>
          </a:p>
        </p:txBody>
      </p:sp>
    </p:spTree>
    <p:extLst>
      <p:ext uri="{BB962C8B-B14F-4D97-AF65-F5344CB8AC3E}">
        <p14:creationId xmlns:p14="http://schemas.microsoft.com/office/powerpoint/2010/main" val="3839861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25" name="Group 24"/>
          <p:cNvGrpSpPr/>
          <p:nvPr/>
        </p:nvGrpSpPr>
        <p:grpSpPr>
          <a:xfrm>
            <a:off x="152400" y="1"/>
            <a:ext cx="2833688" cy="9906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304755" y="1320802"/>
            <a:ext cx="5210345" cy="5038606"/>
          </a:xfrm>
        </p:spPr>
        <p:txBody>
          <a:bodyPr anchor="b">
            <a:normAutofit/>
          </a:bodyPr>
          <a:lstStyle>
            <a:lvl1pPr algn="r">
              <a:defRPr sz="4050">
                <a:effectLst/>
              </a:defRPr>
            </a:lvl1pPr>
          </a:lstStyle>
          <a:p>
            <a:r>
              <a:rPr lang="it-IT"/>
              <a:t>Fare clic per modificare lo stile del titolo</a:t>
            </a:r>
            <a:endParaRPr lang="en-US" dirty="0"/>
          </a:p>
        </p:txBody>
      </p:sp>
      <p:sp>
        <p:nvSpPr>
          <p:cNvPr id="3" name="Subtitle 2"/>
          <p:cNvSpPr>
            <a:spLocks noGrp="1"/>
          </p:cNvSpPr>
          <p:nvPr>
            <p:ph type="subTitle" idx="1"/>
          </p:nvPr>
        </p:nvSpPr>
        <p:spPr>
          <a:xfrm>
            <a:off x="2193179" y="6359407"/>
            <a:ext cx="4321922" cy="1970989"/>
          </a:xfrm>
        </p:spPr>
        <p:txBody>
          <a:bodyPr anchor="t">
            <a:normAutofit/>
          </a:bodyPr>
          <a:lstStyle>
            <a:lvl1pPr marL="0" indent="0" algn="r">
              <a:buNone/>
              <a:defRPr sz="135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5494330" y="8836153"/>
            <a:ext cx="643105" cy="527403"/>
          </a:xfrm>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a:xfrm>
            <a:off x="2717800" y="8836153"/>
            <a:ext cx="2707079" cy="527403"/>
          </a:xfrm>
        </p:spPr>
        <p:txBody>
          <a:bodyPr/>
          <a:lstStyle/>
          <a:p>
            <a:endParaRPr lang="en-US" dirty="0"/>
          </a:p>
        </p:txBody>
      </p:sp>
      <p:sp>
        <p:nvSpPr>
          <p:cNvPr id="6" name="Slide Number Placeholder 5"/>
          <p:cNvSpPr>
            <a:spLocks noGrp="1"/>
          </p:cNvSpPr>
          <p:nvPr>
            <p:ph type="sldNum" sz="quarter" idx="12"/>
          </p:nvPr>
        </p:nvSpPr>
        <p:spPr>
          <a:xfrm>
            <a:off x="6206490" y="8836153"/>
            <a:ext cx="308610" cy="527403"/>
          </a:xfrm>
        </p:spPr>
        <p:txBody>
          <a:bodyPr/>
          <a:lstStyle/>
          <a:p>
            <a:fld id="{D57F1E4F-1CFF-5643-939E-217C01CDF565}" type="slidenum">
              <a:rPr lang="en-US" smtClean="0"/>
              <a:pPr/>
              <a:t>‹N›</a:t>
            </a:fld>
            <a:endParaRPr lang="en-US" dirty="0"/>
          </a:p>
        </p:txBody>
      </p:sp>
      <p:sp>
        <p:nvSpPr>
          <p:cNvPr id="23" name="Freeform 12"/>
          <p:cNvSpPr/>
          <p:nvPr/>
        </p:nvSpPr>
        <p:spPr bwMode="auto">
          <a:xfrm>
            <a:off x="152400" y="5448300"/>
            <a:ext cx="271463" cy="130705"/>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420291" y="5585884"/>
            <a:ext cx="46435" cy="116947"/>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635557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5143" y="6836360"/>
            <a:ext cx="5636993" cy="818622"/>
          </a:xfrm>
        </p:spPr>
        <p:txBody>
          <a:bodyPr anchor="b">
            <a:normAutofit/>
          </a:bodyPr>
          <a:lstStyle>
            <a:lvl1pPr algn="ctr">
              <a:defRPr sz="18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342482" y="1346384"/>
            <a:ext cx="4628299" cy="4571632"/>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5143" y="7654982"/>
            <a:ext cx="5636993" cy="713140"/>
          </a:xfrm>
        </p:spPr>
        <p:txBody>
          <a:bodyPr>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20369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35144" y="990600"/>
            <a:ext cx="5636993" cy="4402667"/>
          </a:xfrm>
        </p:spPr>
        <p:txBody>
          <a:bodyPr anchor="ctr">
            <a:normAutofit/>
          </a:bodyPr>
          <a:lstStyle>
            <a:lvl1pPr algn="ctr">
              <a:defRPr sz="2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835143" y="6273800"/>
            <a:ext cx="5636994" cy="2091267"/>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69064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14" name="TextBox 13"/>
          <p:cNvSpPr txBox="1"/>
          <p:nvPr/>
        </p:nvSpPr>
        <p:spPr>
          <a:xfrm>
            <a:off x="727066" y="1246589"/>
            <a:ext cx="342989" cy="8446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6129148" y="4072465"/>
            <a:ext cx="342989" cy="8446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070056" y="990602"/>
            <a:ext cx="5230586" cy="3962399"/>
          </a:xfrm>
        </p:spPr>
        <p:txBody>
          <a:bodyPr anchor="ctr">
            <a:normAutofit/>
          </a:bodyPr>
          <a:lstStyle>
            <a:lvl1pPr algn="ctr">
              <a:defRPr sz="2400" b="0" cap="none">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1198676" y="4952999"/>
            <a:ext cx="4973346" cy="550333"/>
          </a:xfrm>
        </p:spPr>
        <p:txBody>
          <a:bodyPr anchor="ctr">
            <a:normAutofit/>
          </a:bodyPr>
          <a:lstStyle>
            <a:lvl1pPr marL="0" indent="0">
              <a:buFontTx/>
              <a:buNone/>
              <a:defRPr sz="135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835143" y="6273800"/>
            <a:ext cx="5636993" cy="2091267"/>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9944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35144" y="4779061"/>
            <a:ext cx="5636992" cy="2121600"/>
          </a:xfrm>
        </p:spPr>
        <p:txBody>
          <a:bodyPr anchor="b">
            <a:normAutofit/>
          </a:bodyPr>
          <a:lstStyle>
            <a:lvl1pPr algn="r">
              <a:defRPr sz="2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835143" y="6900661"/>
            <a:ext cx="5636993" cy="12428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9195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4" name="TextBox 13"/>
          <p:cNvSpPr txBox="1"/>
          <p:nvPr/>
        </p:nvSpPr>
        <p:spPr>
          <a:xfrm>
            <a:off x="727066" y="1246589"/>
            <a:ext cx="342989" cy="8446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6129148" y="4072465"/>
            <a:ext cx="342989" cy="8446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070056" y="990602"/>
            <a:ext cx="5230586" cy="3962399"/>
          </a:xfrm>
        </p:spPr>
        <p:txBody>
          <a:bodyPr anchor="ctr">
            <a:normAutofit/>
          </a:bodyPr>
          <a:lstStyle>
            <a:lvl1pPr algn="ctr">
              <a:defRPr sz="2400" b="0" cap="none">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835144" y="5613400"/>
            <a:ext cx="5636993" cy="1284111"/>
          </a:xfrm>
        </p:spPr>
        <p:txBody>
          <a:bodyPr vert="horz" lIns="91440" tIns="45720" rIns="91440" bIns="4572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it-IT"/>
              <a:t>Modifica gli stili del testo dello schema</a:t>
            </a:r>
          </a:p>
        </p:txBody>
      </p:sp>
      <p:sp>
        <p:nvSpPr>
          <p:cNvPr id="3" name="Text Placeholder 2"/>
          <p:cNvSpPr>
            <a:spLocks noGrp="1"/>
          </p:cNvSpPr>
          <p:nvPr>
            <p:ph type="body" idx="1"/>
          </p:nvPr>
        </p:nvSpPr>
        <p:spPr>
          <a:xfrm>
            <a:off x="835143" y="6897511"/>
            <a:ext cx="5636993" cy="1467556"/>
          </a:xfrm>
        </p:spPr>
        <p:txBody>
          <a:bodyPr anchor="t">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44900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835144" y="990602"/>
            <a:ext cx="5636993" cy="3939469"/>
          </a:xfrm>
        </p:spPr>
        <p:txBody>
          <a:bodyPr vert="horz" lIns="91440" tIns="45720" rIns="91440" bIns="45720" rtlCol="0" anchor="ctr">
            <a:normAutofit/>
          </a:bodyPr>
          <a:lstStyle>
            <a:lvl1pPr>
              <a:defRPr lang="en-US" b="0" dirty="0"/>
            </a:lvl1pPr>
          </a:lstStyle>
          <a:p>
            <a:pPr marL="0" lvl="0"/>
            <a:r>
              <a:rPr lang="it-IT"/>
              <a:t>Fare clic per modificare lo stile del titolo</a:t>
            </a:r>
            <a:endParaRPr lang="en-US" dirty="0"/>
          </a:p>
        </p:txBody>
      </p:sp>
      <p:sp>
        <p:nvSpPr>
          <p:cNvPr id="10" name="Text Placeholder 9"/>
          <p:cNvSpPr>
            <a:spLocks noGrp="1"/>
          </p:cNvSpPr>
          <p:nvPr>
            <p:ph type="body" sz="quarter" idx="13"/>
          </p:nvPr>
        </p:nvSpPr>
        <p:spPr>
          <a:xfrm>
            <a:off x="835143" y="5063067"/>
            <a:ext cx="5636994" cy="1210733"/>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it-IT"/>
              <a:t>Modifica gli stili del testo dello schema</a:t>
            </a:r>
          </a:p>
        </p:txBody>
      </p:sp>
      <p:sp>
        <p:nvSpPr>
          <p:cNvPr id="3" name="Text Placeholder 2"/>
          <p:cNvSpPr>
            <a:spLocks noGrp="1"/>
          </p:cNvSpPr>
          <p:nvPr>
            <p:ph type="body" idx="1"/>
          </p:nvPr>
        </p:nvSpPr>
        <p:spPr>
          <a:xfrm>
            <a:off x="835143" y="6273800"/>
            <a:ext cx="5636994" cy="2091267"/>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75443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67901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76045" y="990600"/>
            <a:ext cx="996092" cy="7374467"/>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35143" y="990600"/>
            <a:ext cx="4512280" cy="7374467"/>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65649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736600" y="660402"/>
            <a:ext cx="5778500" cy="2861733"/>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736600" y="3852333"/>
            <a:ext cx="5778500" cy="4814068"/>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5508247" y="8822917"/>
            <a:ext cx="643105" cy="527403"/>
          </a:xfrm>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a:xfrm>
            <a:off x="1479486" y="8822917"/>
            <a:ext cx="3985888" cy="527403"/>
          </a:xfrm>
        </p:spPr>
        <p:txBody>
          <a:bodyPr/>
          <a:lstStyle/>
          <a:p>
            <a:endParaRPr lang="en-US" dirty="0"/>
          </a:p>
        </p:txBody>
      </p:sp>
      <p:sp>
        <p:nvSpPr>
          <p:cNvPr id="6" name="Slide Number Placeholder 5"/>
          <p:cNvSpPr>
            <a:spLocks noGrp="1"/>
          </p:cNvSpPr>
          <p:nvPr>
            <p:ph type="sldNum" sz="quarter" idx="12"/>
          </p:nvPr>
        </p:nvSpPr>
        <p:spPr>
          <a:xfrm>
            <a:off x="6194226" y="8822917"/>
            <a:ext cx="320875" cy="527403"/>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7710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90247" y="3852331"/>
            <a:ext cx="5024854" cy="3408991"/>
          </a:xfrm>
        </p:spPr>
        <p:txBody>
          <a:bodyPr anchor="b"/>
          <a:lstStyle>
            <a:lvl1pPr algn="r">
              <a:defRPr sz="3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490248" y="7261323"/>
            <a:ext cx="5024852" cy="12428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204988" y="8834324"/>
            <a:ext cx="310112" cy="527403"/>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41932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736600" y="990602"/>
            <a:ext cx="5778500" cy="2531532"/>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736600" y="3852334"/>
            <a:ext cx="2804922" cy="4865862"/>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710178" y="3852334"/>
            <a:ext cx="2804922" cy="483430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39041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997111" y="3840103"/>
            <a:ext cx="2592218" cy="832378"/>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835142" y="4817708"/>
            <a:ext cx="2754186" cy="384981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871282" y="3852334"/>
            <a:ext cx="2600855" cy="832378"/>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3717950" y="4817708"/>
            <a:ext cx="2754186" cy="384981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1719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4579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40608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5143" y="2311400"/>
            <a:ext cx="1996901" cy="1981200"/>
          </a:xfrm>
        </p:spPr>
        <p:txBody>
          <a:bodyPr anchor="b">
            <a:normAutofit/>
          </a:bodyPr>
          <a:lstStyle>
            <a:lvl1pPr algn="ctr">
              <a:defRPr sz="1800" b="0"/>
            </a:lvl1pPr>
          </a:lstStyle>
          <a:p>
            <a:r>
              <a:rPr lang="it-IT"/>
              <a:t>Fare clic per modificare lo stile del titolo</a:t>
            </a:r>
            <a:endParaRPr lang="en-US" dirty="0"/>
          </a:p>
        </p:txBody>
      </p:sp>
      <p:sp>
        <p:nvSpPr>
          <p:cNvPr id="3" name="Content Placeholder 2"/>
          <p:cNvSpPr>
            <a:spLocks noGrp="1"/>
          </p:cNvSpPr>
          <p:nvPr>
            <p:ph idx="1"/>
          </p:nvPr>
        </p:nvSpPr>
        <p:spPr>
          <a:xfrm>
            <a:off x="2960665" y="990601"/>
            <a:ext cx="3511472" cy="7374468"/>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5143" y="4292600"/>
            <a:ext cx="1996901" cy="26416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15665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4250" y="2531532"/>
            <a:ext cx="3053009" cy="1981200"/>
          </a:xfrm>
        </p:spPr>
        <p:txBody>
          <a:bodyPr anchor="b">
            <a:normAutofit/>
          </a:bodyPr>
          <a:lstStyle>
            <a:lvl1pPr algn="ctr">
              <a:defRPr sz="2100" b="0"/>
            </a:lvl1pPr>
          </a:lstStyle>
          <a:p>
            <a:r>
              <a:rPr lang="it-IT"/>
              <a:t>Fare clic per modificare lo stile del titolo</a:t>
            </a:r>
            <a:endParaRPr lang="en-US" dirty="0"/>
          </a:p>
        </p:txBody>
      </p:sp>
      <p:sp>
        <p:nvSpPr>
          <p:cNvPr id="14" name="Picture Placeholder 2"/>
          <p:cNvSpPr>
            <a:spLocks noGrp="1" noChangeAspect="1"/>
          </p:cNvSpPr>
          <p:nvPr>
            <p:ph type="pic" idx="1"/>
          </p:nvPr>
        </p:nvSpPr>
        <p:spPr>
          <a:xfrm>
            <a:off x="4273122" y="1320800"/>
            <a:ext cx="1846028" cy="6604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4250" y="4512732"/>
            <a:ext cx="3053009" cy="2641600"/>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5463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1"/>
            <a:ext cx="1599010" cy="9906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736600" y="660402"/>
            <a:ext cx="5778500" cy="2861733"/>
          </a:xfrm>
          <a:prstGeom prst="rect">
            <a:avLst/>
          </a:prstGeom>
          <a:effectLst/>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736600" y="3852334"/>
            <a:ext cx="5778500" cy="4848993"/>
          </a:xfrm>
          <a:prstGeom prst="rect">
            <a:avLst/>
          </a:prstGeom>
        </p:spPr>
        <p:txBody>
          <a:bodyPr vert="horz" lIns="91440" tIns="45720" rIns="91440" bIns="45720" rtlCol="0"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519010" y="8834324"/>
            <a:ext cx="643105" cy="527403"/>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B61BEF0D-F0BB-DE4B-95CE-6DB70DBA9567}" type="datetimeFigureOut">
              <a:rPr lang="en-US" smtClean="0"/>
              <a:pPr/>
              <a:t>5/17/2016</a:t>
            </a:fld>
            <a:endParaRPr lang="en-US" dirty="0"/>
          </a:p>
        </p:txBody>
      </p:sp>
      <p:sp>
        <p:nvSpPr>
          <p:cNvPr id="5" name="Footer Placeholder 4"/>
          <p:cNvSpPr>
            <a:spLocks noGrp="1"/>
          </p:cNvSpPr>
          <p:nvPr>
            <p:ph type="ftr" sz="quarter" idx="3"/>
          </p:nvPr>
        </p:nvSpPr>
        <p:spPr>
          <a:xfrm>
            <a:off x="1490248" y="8834324"/>
            <a:ext cx="3985888" cy="527403"/>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6204988" y="8834324"/>
            <a:ext cx="310112" cy="527403"/>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29211561"/>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 id="2147483793" r:id="rId17"/>
  </p:sldLayoutIdLst>
  <p:txStyles>
    <p:titleStyle>
      <a:lvl1pPr algn="ctr" defTabSz="342900"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accent1">
            <a:lumMod val="75000"/>
          </a:schemeClr>
        </a:buClr>
        <a:buSzPct val="145000"/>
        <a:buFont typeface="Arial"/>
        <a:buChar char="•"/>
        <a:defRPr sz="135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schemeClr val="bg2">
                <a:shade val="76000"/>
                <a:satMod val="180000"/>
              </a:schemeClr>
              <a:schemeClr val="bg2">
                <a:tint val="80000"/>
                <a:satMod val="120000"/>
                <a:lumMod val="180000"/>
              </a:schemeClr>
            </a:duotone>
            <a:lum/>
          </a:blip>
          <a:srcRect/>
          <a:stretch>
            <a:fillRect/>
          </a:stretch>
        </a:blipFill>
        <a:effectLst/>
      </p:bgPr>
    </p:bg>
    <p:spTree>
      <p:nvGrpSpPr>
        <p:cNvPr id="1" name=""/>
        <p:cNvGrpSpPr/>
        <p:nvPr/>
      </p:nvGrpSpPr>
      <p:grpSpPr>
        <a:xfrm>
          <a:off x="0" y="0"/>
          <a:ext cx="0" cy="0"/>
          <a:chOff x="0" y="0"/>
          <a:chExt cx="0" cy="0"/>
        </a:xfrm>
      </p:grpSpPr>
      <p:sp>
        <p:nvSpPr>
          <p:cNvPr id="4" name="AutoShape 2"/>
          <p:cNvSpPr>
            <a:spLocks noChangeArrowheads="1"/>
          </p:cNvSpPr>
          <p:nvPr/>
        </p:nvSpPr>
        <p:spPr bwMode="auto">
          <a:xfrm>
            <a:off x="-82490" y="8795349"/>
            <a:ext cx="1556636" cy="1065931"/>
          </a:xfrm>
          <a:prstGeom prst="bracketPair">
            <a:avLst>
              <a:gd name="adj" fmla="val 16667"/>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4F81BD"/>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vert="horz" wrap="square" lIns="101462" tIns="126828" rIns="76096" bIns="126828" numCol="1" anchor="t" anchorCtr="0" compatLnSpc="1">
            <a:prstTxWarp prst="textNoShape">
              <a:avLst/>
            </a:prstTxWarp>
          </a:bodyPr>
          <a:lstStyle/>
          <a:p>
            <a:pPr defTabSz="507308" eaLnBrk="0" fontAlgn="base" hangingPunct="0">
              <a:spcBef>
                <a:spcPct val="0"/>
              </a:spcBef>
              <a:spcAft>
                <a:spcPct val="0"/>
              </a:spcAft>
            </a:pPr>
            <a:r>
              <a:rPr lang="it-IT" altLang="it-IT" sz="782" dirty="0">
                <a:solidFill>
                  <a:schemeClr val="tx1">
                    <a:lumMod val="65000"/>
                    <a:lumOff val="35000"/>
                  </a:schemeClr>
                </a:solidFill>
                <a:latin typeface="Calibri" panose="020F0502020204030204" pitchFamily="34" charset="0"/>
              </a:rPr>
              <a:t>AUTOMAZIONE INDUSTRIALE</a:t>
            </a:r>
          </a:p>
          <a:p>
            <a:pPr defTabSz="507308" eaLnBrk="0" fontAlgn="base" hangingPunct="0">
              <a:spcBef>
                <a:spcPct val="0"/>
              </a:spcBef>
              <a:spcAft>
                <a:spcPct val="0"/>
              </a:spcAft>
            </a:pPr>
            <a:r>
              <a:rPr lang="it-IT" altLang="it-IT" sz="782" dirty="0">
                <a:solidFill>
                  <a:schemeClr val="tx1">
                    <a:lumMod val="65000"/>
                    <a:lumOff val="35000"/>
                  </a:schemeClr>
                </a:solidFill>
                <a:latin typeface="Calibri" panose="020F0502020204030204" pitchFamily="34" charset="0"/>
              </a:rPr>
              <a:t>QUADRI ELETTRICI</a:t>
            </a:r>
          </a:p>
          <a:p>
            <a:pPr defTabSz="507308" eaLnBrk="0" fontAlgn="base" hangingPunct="0">
              <a:spcBef>
                <a:spcPct val="0"/>
              </a:spcBef>
              <a:spcAft>
                <a:spcPct val="0"/>
              </a:spcAft>
            </a:pPr>
            <a:r>
              <a:rPr lang="it-IT" altLang="it-IT" sz="782" dirty="0">
                <a:solidFill>
                  <a:schemeClr val="tx1">
                    <a:lumMod val="65000"/>
                    <a:lumOff val="35000"/>
                  </a:schemeClr>
                </a:solidFill>
                <a:latin typeface="Calibri" panose="020F0502020204030204" pitchFamily="34" charset="0"/>
              </a:rPr>
              <a:t>IMPIANTI ELETTRICI</a:t>
            </a:r>
          </a:p>
          <a:p>
            <a:pPr defTabSz="507308" eaLnBrk="0" fontAlgn="base" hangingPunct="0">
              <a:spcBef>
                <a:spcPct val="0"/>
              </a:spcBef>
              <a:spcAft>
                <a:spcPct val="0"/>
              </a:spcAft>
            </a:pPr>
            <a:r>
              <a:rPr lang="it-IT" altLang="it-IT" sz="782" dirty="0">
                <a:solidFill>
                  <a:schemeClr val="tx1">
                    <a:lumMod val="65000"/>
                    <a:lumOff val="35000"/>
                  </a:schemeClr>
                </a:solidFill>
                <a:latin typeface="Calibri" panose="020F0502020204030204" pitchFamily="34" charset="0"/>
              </a:rPr>
              <a:t>COSTRUZIONI MECCANICHE</a:t>
            </a:r>
          </a:p>
          <a:p>
            <a:pPr defTabSz="507308" eaLnBrk="0" fontAlgn="base" hangingPunct="0">
              <a:spcBef>
                <a:spcPct val="0"/>
              </a:spcBef>
              <a:spcAft>
                <a:spcPct val="0"/>
              </a:spcAft>
            </a:pPr>
            <a:r>
              <a:rPr lang="it-IT" altLang="it-IT" sz="782" dirty="0">
                <a:solidFill>
                  <a:schemeClr val="tx1">
                    <a:lumMod val="65000"/>
                    <a:lumOff val="35000"/>
                  </a:schemeClr>
                </a:solidFill>
                <a:latin typeface="Calibri" panose="020F0502020204030204" pitchFamily="34" charset="0"/>
              </a:rPr>
              <a:t>CARPENTERIA LEGGERA/PESANTE</a:t>
            </a:r>
          </a:p>
          <a:p>
            <a:pPr defTabSz="507308" eaLnBrk="0" fontAlgn="base" hangingPunct="0">
              <a:spcBef>
                <a:spcPct val="0"/>
              </a:spcBef>
              <a:spcAft>
                <a:spcPct val="0"/>
              </a:spcAft>
            </a:pPr>
            <a:r>
              <a:rPr lang="it-IT" altLang="it-IT" sz="782" dirty="0">
                <a:solidFill>
                  <a:schemeClr val="tx1">
                    <a:lumMod val="65000"/>
                    <a:lumOff val="35000"/>
                  </a:schemeClr>
                </a:solidFill>
                <a:latin typeface="Calibri" panose="020F0502020204030204" pitchFamily="34" charset="0"/>
              </a:rPr>
              <a:t>MANUTENZIONE</a:t>
            </a:r>
          </a:p>
          <a:p>
            <a:pPr defTabSz="507308" eaLnBrk="0" fontAlgn="base" hangingPunct="0">
              <a:spcBef>
                <a:spcPct val="0"/>
              </a:spcBef>
              <a:spcAft>
                <a:spcPct val="0"/>
              </a:spcAft>
            </a:pPr>
            <a:endParaRPr lang="it-IT" altLang="it-IT" sz="782" dirty="0">
              <a:solidFill>
                <a:schemeClr val="tx1">
                  <a:lumMod val="65000"/>
                  <a:lumOff val="35000"/>
                </a:schemeClr>
              </a:solidFill>
              <a:latin typeface="Arial" panose="020B0604020202020204" pitchFamily="34" charset="0"/>
            </a:endParaRPr>
          </a:p>
        </p:txBody>
      </p:sp>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3318" y="2007768"/>
            <a:ext cx="4229676" cy="18059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Rettangolo arrotondato 8"/>
          <p:cNvSpPr/>
          <p:nvPr/>
        </p:nvSpPr>
        <p:spPr>
          <a:xfrm>
            <a:off x="1848498" y="4782629"/>
            <a:ext cx="4229676" cy="425193"/>
          </a:xfrm>
          <a:prstGeom prst="round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81"/>
          </a:p>
        </p:txBody>
      </p:sp>
      <p:sp>
        <p:nvSpPr>
          <p:cNvPr id="7" name="Sottotitolo 2"/>
          <p:cNvSpPr txBox="1">
            <a:spLocks/>
          </p:cNvSpPr>
          <p:nvPr/>
        </p:nvSpPr>
        <p:spPr>
          <a:xfrm>
            <a:off x="2144076" y="4872560"/>
            <a:ext cx="3600506" cy="253657"/>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1564" b="1" dirty="0">
                <a:solidFill>
                  <a:srgbClr val="EAB200"/>
                </a:solidFill>
                <a:latin typeface="Times New Roman" panose="02020603050405020304" pitchFamily="18" charset="0"/>
                <a:cs typeface="Times New Roman" panose="02020603050405020304" pitchFamily="18" charset="0"/>
              </a:rPr>
              <a:t>U</a:t>
            </a:r>
            <a:r>
              <a:rPr lang="it-IT" sz="1564" b="1" dirty="0" smtClean="0">
                <a:solidFill>
                  <a:srgbClr val="EAB200"/>
                </a:solidFill>
                <a:latin typeface="Times New Roman" panose="02020603050405020304" pitchFamily="18" charset="0"/>
                <a:cs typeface="Times New Roman" panose="02020603050405020304" pitchFamily="18" charset="0"/>
              </a:rPr>
              <a:t>na </a:t>
            </a:r>
            <a:r>
              <a:rPr lang="it-IT" sz="1564" b="1" dirty="0">
                <a:solidFill>
                  <a:schemeClr val="bg1"/>
                </a:solidFill>
                <a:latin typeface="Times New Roman" panose="02020603050405020304" pitchFamily="18" charset="0"/>
                <a:cs typeface="Times New Roman" panose="02020603050405020304" pitchFamily="18" charset="0"/>
              </a:rPr>
              <a:t>società per</a:t>
            </a:r>
            <a:r>
              <a:rPr lang="it-IT" sz="1564" b="1" dirty="0">
                <a:solidFill>
                  <a:srgbClr val="EAB200"/>
                </a:solidFill>
                <a:latin typeface="Times New Roman" panose="02020603050405020304" pitchFamily="18" charset="0"/>
                <a:cs typeface="Times New Roman" panose="02020603050405020304" pitchFamily="18" charset="0"/>
              </a:rPr>
              <a:t> tutte </a:t>
            </a:r>
            <a:r>
              <a:rPr lang="it-IT" sz="1564" b="1" dirty="0">
                <a:solidFill>
                  <a:schemeClr val="bg1"/>
                </a:solidFill>
                <a:latin typeface="Times New Roman" panose="02020603050405020304" pitchFamily="18" charset="0"/>
                <a:cs typeface="Times New Roman" panose="02020603050405020304" pitchFamily="18" charset="0"/>
              </a:rPr>
              <a:t>le esigenze</a:t>
            </a:r>
          </a:p>
        </p:txBody>
      </p:sp>
      <p:sp>
        <p:nvSpPr>
          <p:cNvPr id="14" name="Sottotitolo 2"/>
          <p:cNvSpPr txBox="1">
            <a:spLocks/>
          </p:cNvSpPr>
          <p:nvPr/>
        </p:nvSpPr>
        <p:spPr>
          <a:xfrm>
            <a:off x="2985080" y="5567178"/>
            <a:ext cx="1602700" cy="221783"/>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938" b="1" dirty="0">
                <a:solidFill>
                  <a:srgbClr val="EA8B00"/>
                </a:solidFill>
                <a:latin typeface="Times New Roman" panose="02020603050405020304" pitchFamily="18" charset="0"/>
                <a:cs typeface="Times New Roman" panose="02020603050405020304" pitchFamily="18" charset="0"/>
              </a:rPr>
              <a:t>IL NOSTRO IMPEGNO</a:t>
            </a:r>
          </a:p>
        </p:txBody>
      </p:sp>
      <p:sp>
        <p:nvSpPr>
          <p:cNvPr id="15" name="Sottotitolo 2"/>
          <p:cNvSpPr txBox="1">
            <a:spLocks/>
          </p:cNvSpPr>
          <p:nvPr/>
        </p:nvSpPr>
        <p:spPr>
          <a:xfrm>
            <a:off x="2146685" y="5908176"/>
            <a:ext cx="3412701" cy="2397624"/>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r>
              <a:rPr lang="it-IT" sz="1000" dirty="0">
                <a:solidFill>
                  <a:schemeClr val="tx1">
                    <a:lumMod val="50000"/>
                    <a:lumOff val="50000"/>
                  </a:schemeClr>
                </a:solidFill>
                <a:latin typeface="Times New Roman" panose="02020603050405020304" pitchFamily="18" charset="0"/>
                <a:cs typeface="Times New Roman" panose="02020603050405020304" pitchFamily="18" charset="0"/>
              </a:rPr>
              <a:t>Nel 2005 abbiamo creato la  Progea4 </a:t>
            </a:r>
            <a:r>
              <a:rPr lang="it-IT" sz="1000" dirty="0" smtClean="0">
                <a:solidFill>
                  <a:schemeClr val="tx1">
                    <a:lumMod val="50000"/>
                    <a:lumOff val="50000"/>
                  </a:schemeClr>
                </a:solidFill>
                <a:latin typeface="Times New Roman" panose="02020603050405020304" pitchFamily="18" charset="0"/>
                <a:cs typeface="Times New Roman" panose="02020603050405020304" pitchFamily="18" charset="0"/>
              </a:rPr>
              <a:t>perché crediamo </a:t>
            </a:r>
            <a:r>
              <a:rPr lang="it-IT" sz="1000" dirty="0">
                <a:solidFill>
                  <a:schemeClr val="tx1">
                    <a:lumMod val="50000"/>
                    <a:lumOff val="50000"/>
                  </a:schemeClr>
                </a:solidFill>
                <a:latin typeface="Times New Roman" panose="02020603050405020304" pitchFamily="18" charset="0"/>
                <a:cs typeface="Times New Roman" panose="02020603050405020304" pitchFamily="18" charset="0"/>
              </a:rPr>
              <a:t>fortemente nella possibilità  di offrire tutto il nostro sapere e il nostro impegno all’automazione in campo industriale. La cultura di fare e dare sempre il meglio ci spinge alla ricerca del continuo miglioramento che attuiamo valorizzando le capacità dei nostri collaboratori. </a:t>
            </a:r>
          </a:p>
          <a:p>
            <a:pPr algn="l">
              <a:spcBef>
                <a:spcPts val="0"/>
              </a:spcBef>
              <a:spcAft>
                <a:spcPts val="0"/>
              </a:spcAft>
            </a:pPr>
            <a:r>
              <a:rPr lang="it-IT" sz="1000" dirty="0">
                <a:solidFill>
                  <a:schemeClr val="tx1">
                    <a:lumMod val="50000"/>
                    <a:lumOff val="50000"/>
                  </a:schemeClr>
                </a:solidFill>
                <a:latin typeface="Times New Roman" panose="02020603050405020304" pitchFamily="18" charset="0"/>
                <a:cs typeface="Times New Roman" panose="02020603050405020304" pitchFamily="18" charset="0"/>
              </a:rPr>
              <a:t>Per questo motivo siamo direttamente impegnati nell’attività aziendale sia a livello direzionale che a livello operativo con un unico obbiettivo: l’eccellenza. </a:t>
            </a:r>
          </a:p>
          <a:p>
            <a:pPr algn="l">
              <a:spcBef>
                <a:spcPts val="0"/>
              </a:spcBef>
              <a:spcAft>
                <a:spcPts val="0"/>
              </a:spcAft>
            </a:pPr>
            <a:r>
              <a:rPr lang="it-IT" sz="1000" dirty="0">
                <a:solidFill>
                  <a:schemeClr val="tx1">
                    <a:lumMod val="50000"/>
                    <a:lumOff val="50000"/>
                  </a:schemeClr>
                </a:solidFill>
                <a:latin typeface="Times New Roman" panose="02020603050405020304" pitchFamily="18" charset="0"/>
                <a:cs typeface="Times New Roman" panose="02020603050405020304" pitchFamily="18" charset="0"/>
              </a:rPr>
              <a:t>Crediamo nell’importanza di ogni singolo cliente e della sua soddisfazione e profondiamo tutto nell’impegno </a:t>
            </a:r>
            <a:r>
              <a:rPr lang="it-IT" sz="1000" dirty="0" smtClean="0">
                <a:solidFill>
                  <a:schemeClr val="tx1">
                    <a:lumMod val="50000"/>
                    <a:lumOff val="50000"/>
                  </a:schemeClr>
                </a:solidFill>
                <a:latin typeface="Times New Roman" panose="02020603050405020304" pitchFamily="18" charset="0"/>
                <a:cs typeface="Times New Roman" panose="02020603050405020304" pitchFamily="18" charset="0"/>
              </a:rPr>
              <a:t>affinché </a:t>
            </a:r>
            <a:r>
              <a:rPr lang="it-IT" sz="1000" dirty="0">
                <a:solidFill>
                  <a:schemeClr val="tx1">
                    <a:lumMod val="50000"/>
                    <a:lumOff val="50000"/>
                  </a:schemeClr>
                </a:solidFill>
                <a:latin typeface="Times New Roman" panose="02020603050405020304" pitchFamily="18" charset="0"/>
                <a:cs typeface="Times New Roman" panose="02020603050405020304" pitchFamily="18" charset="0"/>
              </a:rPr>
              <a:t>questo avvenga. </a:t>
            </a:r>
          </a:p>
          <a:p>
            <a:pPr algn="l">
              <a:spcBef>
                <a:spcPts val="0"/>
              </a:spcBef>
              <a:spcAft>
                <a:spcPts val="0"/>
              </a:spcAft>
            </a:pPr>
            <a:r>
              <a:rPr lang="it-IT" sz="1000" dirty="0">
                <a:solidFill>
                  <a:schemeClr val="tx1">
                    <a:lumMod val="50000"/>
                    <a:lumOff val="50000"/>
                  </a:schemeClr>
                </a:solidFill>
                <a:latin typeface="Times New Roman" panose="02020603050405020304" pitchFamily="18" charset="0"/>
                <a:cs typeface="Times New Roman" panose="02020603050405020304" pitchFamily="18" charset="0"/>
              </a:rPr>
              <a:t>Questa è la nostra visione e quella della nostra azienda.</a:t>
            </a:r>
          </a:p>
          <a:p>
            <a:pPr algn="l">
              <a:spcBef>
                <a:spcPts val="0"/>
              </a:spcBef>
              <a:spcAft>
                <a:spcPts val="0"/>
              </a:spcAft>
            </a:pPr>
            <a:endParaRPr lang="it-IT" sz="1000" dirty="0">
              <a:solidFill>
                <a:schemeClr val="tx1">
                  <a:lumMod val="50000"/>
                  <a:lumOff val="50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it-IT" sz="1000" dirty="0">
                <a:solidFill>
                  <a:schemeClr val="tx1">
                    <a:lumMod val="50000"/>
                    <a:lumOff val="50000"/>
                  </a:schemeClr>
                </a:solidFill>
                <a:latin typeface="Times New Roman" panose="02020603050405020304" pitchFamily="18" charset="0"/>
                <a:cs typeface="Times New Roman" panose="02020603050405020304" pitchFamily="18" charset="0"/>
              </a:rPr>
              <a:t>Campagna, Corelli, Massaro</a:t>
            </a:r>
          </a:p>
          <a:p>
            <a:pPr algn="l">
              <a:spcBef>
                <a:spcPts val="0"/>
              </a:spcBef>
              <a:spcAft>
                <a:spcPts val="0"/>
              </a:spcAft>
            </a:pPr>
            <a:r>
              <a:rPr lang="it-IT" sz="1000" dirty="0">
                <a:solidFill>
                  <a:schemeClr val="tx1">
                    <a:lumMod val="50000"/>
                    <a:lumOff val="50000"/>
                  </a:schemeClr>
                </a:solidFill>
                <a:latin typeface="Times New Roman" panose="02020603050405020304" pitchFamily="18" charset="0"/>
                <a:cs typeface="Times New Roman" panose="02020603050405020304" pitchFamily="18" charset="0"/>
              </a:rPr>
              <a:t>  </a:t>
            </a:r>
          </a:p>
        </p:txBody>
      </p:sp>
      <p:sp>
        <p:nvSpPr>
          <p:cNvPr id="16" name="Sottotitolo 2"/>
          <p:cNvSpPr txBox="1">
            <a:spLocks/>
          </p:cNvSpPr>
          <p:nvPr/>
        </p:nvSpPr>
        <p:spPr>
          <a:xfrm>
            <a:off x="2985080" y="9361639"/>
            <a:ext cx="755445" cy="170704"/>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938" b="1" dirty="0">
                <a:solidFill>
                  <a:srgbClr val="012F81"/>
                </a:solidFill>
                <a:latin typeface="Times New Roman" panose="02020603050405020304" pitchFamily="18" charset="0"/>
                <a:cs typeface="Times New Roman" panose="02020603050405020304" pitchFamily="18" charset="0"/>
              </a:rPr>
              <a:t>PROGEA 4 </a:t>
            </a:r>
          </a:p>
        </p:txBody>
      </p:sp>
      <p:sp>
        <p:nvSpPr>
          <p:cNvPr id="17" name="Sottotitolo 2"/>
          <p:cNvSpPr txBox="1">
            <a:spLocks/>
          </p:cNvSpPr>
          <p:nvPr/>
        </p:nvSpPr>
        <p:spPr>
          <a:xfrm>
            <a:off x="2826769" y="9526272"/>
            <a:ext cx="1026267" cy="335409"/>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AUTOMAZIONE</a:t>
            </a:r>
          </a:p>
          <a:p>
            <a:pPr algn="ctr">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 INDUSTRIALE SRL</a:t>
            </a:r>
          </a:p>
        </p:txBody>
      </p:sp>
      <p:sp>
        <p:nvSpPr>
          <p:cNvPr id="18" name="Sottotitolo 2"/>
          <p:cNvSpPr txBox="1">
            <a:spLocks/>
          </p:cNvSpPr>
          <p:nvPr/>
        </p:nvSpPr>
        <p:spPr>
          <a:xfrm>
            <a:off x="3936666" y="9387078"/>
            <a:ext cx="2156251" cy="474696"/>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PROGEA4 Srl   Progettazione e Automazione</a:t>
            </a:r>
          </a:p>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Largo Molise 3,03043 Cassino  -FR- Italia </a:t>
            </a:r>
          </a:p>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Tel. +39 0776310217  Fax +39 0776320657</a:t>
            </a:r>
            <a:endParaRPr lang="it-IT" sz="704" b="1" u="sng" dirty="0">
              <a:solidFill>
                <a:schemeClr val="tx1">
                  <a:lumMod val="50000"/>
                  <a:lumOff val="50000"/>
                </a:schemeClr>
              </a:solidFill>
              <a:latin typeface="Times New Roman" panose="02020603050405020304" pitchFamily="18" charset="0"/>
              <a:cs typeface="Times New Roman" panose="02020603050405020304" pitchFamily="18" charset="0"/>
            </a:endParaRPr>
          </a:p>
          <a:p>
            <a:pPr algn="l">
              <a:spcBef>
                <a:spcPts val="0"/>
              </a:spcBef>
              <a:spcAft>
                <a:spcPts val="0"/>
              </a:spcAft>
            </a:pPr>
            <a:r>
              <a:rPr lang="it-IT" sz="704" b="1" u="sng" dirty="0">
                <a:solidFill>
                  <a:srgbClr val="012F81"/>
                </a:solidFill>
                <a:latin typeface="Times New Roman" panose="02020603050405020304" pitchFamily="18" charset="0"/>
                <a:cs typeface="Times New Roman" panose="02020603050405020304" pitchFamily="18" charset="0"/>
              </a:rPr>
              <a:t>www.progea4.it</a:t>
            </a:r>
            <a:r>
              <a:rPr lang="it-IT" sz="704" b="1" dirty="0">
                <a:solidFill>
                  <a:srgbClr val="012F81"/>
                </a:solidFill>
                <a:latin typeface="Times New Roman" panose="02020603050405020304" pitchFamily="18" charset="0"/>
                <a:cs typeface="Times New Roman" panose="02020603050405020304" pitchFamily="18" charset="0"/>
              </a:rPr>
              <a:t>    </a:t>
            </a:r>
            <a:r>
              <a:rPr lang="it-IT" sz="704" b="1" u="sng" dirty="0">
                <a:solidFill>
                  <a:srgbClr val="012F81"/>
                </a:solidFill>
                <a:latin typeface="Times New Roman" panose="02020603050405020304" pitchFamily="18" charset="0"/>
                <a:cs typeface="Times New Roman" panose="02020603050405020304" pitchFamily="18" charset="0"/>
              </a:rPr>
              <a:t>info@progea4.it</a:t>
            </a:r>
          </a:p>
        </p:txBody>
      </p:sp>
      <p:pic>
        <p:nvPicPr>
          <p:cNvPr id="13" name="Immagin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70737" y="588129"/>
            <a:ext cx="4131857" cy="1128525"/>
          </a:xfrm>
          <a:prstGeom prst="rect">
            <a:avLst/>
          </a:prstGeom>
        </p:spPr>
      </p:pic>
    </p:spTree>
    <p:extLst>
      <p:ext uri="{BB962C8B-B14F-4D97-AF65-F5344CB8AC3E}">
        <p14:creationId xmlns:p14="http://schemas.microsoft.com/office/powerpoint/2010/main" val="2140792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76000"/>
                <a:satMod val="180000"/>
              </a:schemeClr>
              <a:schemeClr val="bg2">
                <a:tint val="80000"/>
                <a:satMod val="120000"/>
                <a:lumMod val="180000"/>
              </a:schemeClr>
            </a:duotone>
            <a:lum/>
          </a:blip>
          <a:srcRect/>
          <a:stretch>
            <a:fillRect/>
          </a:stretch>
        </a:blipFill>
        <a:effectLst/>
      </p:bgPr>
    </p:bg>
    <p:spTree>
      <p:nvGrpSpPr>
        <p:cNvPr id="1" name=""/>
        <p:cNvGrpSpPr/>
        <p:nvPr/>
      </p:nvGrpSpPr>
      <p:grpSpPr>
        <a:xfrm>
          <a:off x="0" y="0"/>
          <a:ext cx="0" cy="0"/>
          <a:chOff x="0" y="0"/>
          <a:chExt cx="0" cy="0"/>
        </a:xfrm>
      </p:grpSpPr>
      <p:sp>
        <p:nvSpPr>
          <p:cNvPr id="22" name="Rectangle 1"/>
          <p:cNvSpPr>
            <a:spLocks noChangeArrowheads="1"/>
          </p:cNvSpPr>
          <p:nvPr/>
        </p:nvSpPr>
        <p:spPr bwMode="auto">
          <a:xfrm>
            <a:off x="1701239" y="4527049"/>
            <a:ext cx="3304740" cy="3236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731" tIns="25366" rIns="50731" bIns="25366" numCol="1" anchor="ctr" anchorCtr="0" compatLnSpc="1">
            <a:prstTxWarp prst="textNoShape">
              <a:avLst/>
            </a:prstTxWarp>
            <a:spAutoFit/>
          </a:bodyPr>
          <a:lstStyle>
            <a:lvl1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1pPr>
            <a:lvl2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2pPr>
            <a:lvl3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3pPr>
            <a:lvl4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4pPr>
            <a:lvl5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5pPr>
            <a:lvl6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6pPr>
            <a:lvl7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7pPr>
            <a:lvl8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8pPr>
            <a:lvl9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9pPr>
          </a:lstStyle>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Dal 2005 realizziamo i software che gestiscono il funzionamento dei più diversi impianti industriali.</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L’esperienza maturata ci consente di fornire un elevato valore aggiunto a garanzia di tempi di sviluppo,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test e messa in servizio ridotti grazie all’utilizzo</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di strumenti software e</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librerie sviluppati dai</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nostri tecnici e collaboratori</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in centinaia di impianti realizzati.</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Affidabilità e Sicurezza garantite</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dall’impiego dei dispositivi e delle</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tecnologie all’avanguardia (sistemi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ridondanti, I/O remoti su bus di</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campo, apparecchiature </a:t>
            </a:r>
            <a:r>
              <a:rPr lang="it-IT" altLang="it-IT" sz="900" dirty="0" err="1">
                <a:solidFill>
                  <a:srgbClr val="595959"/>
                </a:solidFill>
                <a:latin typeface="Times New Roman" panose="02020603050405020304" pitchFamily="18" charset="0"/>
                <a:cs typeface="Times New Roman" panose="02020603050405020304" pitchFamily="18" charset="0"/>
              </a:rPr>
              <a:t>fail-safe</a:t>
            </a:r>
            <a:r>
              <a:rPr lang="it-IT" altLang="it-IT" sz="900" dirty="0">
                <a:solidFill>
                  <a:srgbClr val="595959"/>
                </a:solidFill>
                <a:latin typeface="Times New Roman" panose="02020603050405020304" pitchFamily="18" charset="0"/>
                <a:cs typeface="Times New Roman" panose="02020603050405020304" pitchFamily="18" charset="0"/>
              </a:rPr>
              <a:t>).</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La realizzazione delle applicazioni</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HMI seguite da linee guida dirette a reperire le informazioni utili, scalabilità e affidabilità.</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Riteniamo che un’accurata pianificazione di tutte le funzioni, l’organizzazione delle schermate e la qualità della grafica siano requisiti irrinunciabili per il successo di un’applicazione, teniamo in particolar modo a sottolineare questi aspetti </a:t>
            </a:r>
            <a:r>
              <a:rPr lang="it-IT" altLang="it-IT" sz="900" dirty="0" smtClean="0">
                <a:solidFill>
                  <a:srgbClr val="595959"/>
                </a:solidFill>
                <a:latin typeface="Times New Roman" panose="02020603050405020304" pitchFamily="18" charset="0"/>
                <a:cs typeface="Times New Roman" panose="02020603050405020304" pitchFamily="18" charset="0"/>
              </a:rPr>
              <a:t>poiché in </a:t>
            </a:r>
            <a:r>
              <a:rPr lang="it-IT" altLang="it-IT" sz="900" dirty="0">
                <a:solidFill>
                  <a:srgbClr val="595959"/>
                </a:solidFill>
                <a:latin typeface="Times New Roman" panose="02020603050405020304" pitchFamily="18" charset="0"/>
                <a:cs typeface="Times New Roman" panose="02020603050405020304" pitchFamily="18" charset="0"/>
              </a:rPr>
              <a:t>Progea4 poniamo la massima cura per garantire al cliente in risultato efficace.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    </a:t>
            </a: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7605" y="5874412"/>
            <a:ext cx="1195180" cy="767069"/>
          </a:xfrm>
          <a:prstGeom prst="rect">
            <a:avLst/>
          </a:prstGeom>
          <a:ln>
            <a:noFill/>
          </a:ln>
          <a:effectLst>
            <a:softEdge rad="112500"/>
          </a:effectLst>
          <a:scene3d>
            <a:camera prst="isometricOffAxis2Left"/>
            <a:lightRig rig="threePt" dir="t"/>
          </a:scene3d>
        </p:spPr>
      </p:pic>
      <p:pic>
        <p:nvPicPr>
          <p:cNvPr id="2" name="Immagin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9230" y="5357467"/>
            <a:ext cx="1012110" cy="728298"/>
          </a:xfrm>
          <a:prstGeom prst="rect">
            <a:avLst/>
          </a:prstGeom>
          <a:ln>
            <a:noFill/>
          </a:ln>
          <a:effectLst>
            <a:softEdge rad="112500"/>
          </a:effectLst>
          <a:scene3d>
            <a:camera prst="isometricOffAxis1Right"/>
            <a:lightRig rig="threePt" dir="t"/>
          </a:scene3d>
        </p:spPr>
      </p:pic>
      <p:sp>
        <p:nvSpPr>
          <p:cNvPr id="12" name="Sottotitolo 2"/>
          <p:cNvSpPr txBox="1">
            <a:spLocks/>
          </p:cNvSpPr>
          <p:nvPr/>
        </p:nvSpPr>
        <p:spPr>
          <a:xfrm>
            <a:off x="2815051" y="9526272"/>
            <a:ext cx="1026267" cy="335409"/>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AUTOMAZIONE</a:t>
            </a:r>
          </a:p>
          <a:p>
            <a:pPr algn="ctr">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 INDUSTRIALE SRL</a:t>
            </a:r>
          </a:p>
        </p:txBody>
      </p:sp>
      <p:sp>
        <p:nvSpPr>
          <p:cNvPr id="11" name="Sottotitolo 2"/>
          <p:cNvSpPr txBox="1">
            <a:spLocks/>
          </p:cNvSpPr>
          <p:nvPr/>
        </p:nvSpPr>
        <p:spPr>
          <a:xfrm>
            <a:off x="2973362" y="9361639"/>
            <a:ext cx="755445" cy="170704"/>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938" b="1" dirty="0">
                <a:solidFill>
                  <a:srgbClr val="012F81"/>
                </a:solidFill>
                <a:latin typeface="Times New Roman" panose="02020603050405020304" pitchFamily="18" charset="0"/>
                <a:cs typeface="Times New Roman" panose="02020603050405020304" pitchFamily="18" charset="0"/>
              </a:rPr>
              <a:t>PROGEA 4 </a:t>
            </a:r>
          </a:p>
        </p:txBody>
      </p:sp>
      <p:sp>
        <p:nvSpPr>
          <p:cNvPr id="13" name="Sottotitolo 2"/>
          <p:cNvSpPr txBox="1">
            <a:spLocks/>
          </p:cNvSpPr>
          <p:nvPr/>
        </p:nvSpPr>
        <p:spPr>
          <a:xfrm>
            <a:off x="3924949" y="9387078"/>
            <a:ext cx="2156251" cy="474696"/>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PROGEA4 Srl   Progettazione e Automazione</a:t>
            </a:r>
          </a:p>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Largo Molise 3,03043 Cassino  -FR- Italia </a:t>
            </a:r>
          </a:p>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Tel. +39 0776310217  Fax +39 0776320657</a:t>
            </a:r>
            <a:endParaRPr lang="it-IT" sz="704" b="1" u="sng" dirty="0">
              <a:solidFill>
                <a:schemeClr val="tx1">
                  <a:lumMod val="50000"/>
                  <a:lumOff val="50000"/>
                </a:schemeClr>
              </a:solidFill>
              <a:latin typeface="Times New Roman" panose="02020603050405020304" pitchFamily="18" charset="0"/>
              <a:cs typeface="Times New Roman" panose="02020603050405020304" pitchFamily="18" charset="0"/>
            </a:endParaRPr>
          </a:p>
          <a:p>
            <a:pPr algn="l">
              <a:spcBef>
                <a:spcPts val="0"/>
              </a:spcBef>
              <a:spcAft>
                <a:spcPts val="0"/>
              </a:spcAft>
            </a:pPr>
            <a:r>
              <a:rPr lang="it-IT" sz="704" b="1" u="sng" dirty="0">
                <a:solidFill>
                  <a:srgbClr val="012F81"/>
                </a:solidFill>
                <a:latin typeface="Times New Roman" panose="02020603050405020304" pitchFamily="18" charset="0"/>
                <a:cs typeface="Times New Roman" panose="02020603050405020304" pitchFamily="18" charset="0"/>
              </a:rPr>
              <a:t>www.progea4.it</a:t>
            </a:r>
            <a:r>
              <a:rPr lang="it-IT" sz="704" b="1" dirty="0">
                <a:solidFill>
                  <a:srgbClr val="4D4DD5"/>
                </a:solidFill>
                <a:latin typeface="Times New Roman" panose="02020603050405020304" pitchFamily="18" charset="0"/>
                <a:cs typeface="Times New Roman" panose="02020603050405020304" pitchFamily="18" charset="0"/>
              </a:rPr>
              <a:t> </a:t>
            </a:r>
            <a:r>
              <a:rPr lang="it-IT" sz="704" b="1" dirty="0">
                <a:latin typeface="Times New Roman" panose="02020603050405020304" pitchFamily="18" charset="0"/>
                <a:cs typeface="Times New Roman" panose="02020603050405020304" pitchFamily="18" charset="0"/>
              </a:rPr>
              <a:t>  </a:t>
            </a: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 </a:t>
            </a:r>
            <a:r>
              <a:rPr lang="it-IT" sz="704" b="1" u="sng" dirty="0">
                <a:solidFill>
                  <a:srgbClr val="012F81"/>
                </a:solidFill>
                <a:latin typeface="Times New Roman" panose="02020603050405020304" pitchFamily="18" charset="0"/>
                <a:cs typeface="Times New Roman" panose="02020603050405020304" pitchFamily="18" charset="0"/>
              </a:rPr>
              <a:t>info@progea4.it</a:t>
            </a:r>
          </a:p>
        </p:txBody>
      </p:sp>
      <p:sp>
        <p:nvSpPr>
          <p:cNvPr id="14" name="Sottotitolo 2"/>
          <p:cNvSpPr txBox="1">
            <a:spLocks/>
          </p:cNvSpPr>
          <p:nvPr/>
        </p:nvSpPr>
        <p:spPr>
          <a:xfrm>
            <a:off x="1652235" y="1047826"/>
            <a:ext cx="2312133" cy="377952"/>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it-IT" sz="938" b="1" dirty="0">
                <a:solidFill>
                  <a:srgbClr val="EA8B00"/>
                </a:solidFill>
                <a:latin typeface="Times New Roman" panose="02020603050405020304" pitchFamily="18" charset="0"/>
                <a:cs typeface="Times New Roman" panose="02020603050405020304" pitchFamily="18" charset="0"/>
              </a:rPr>
              <a:t>PROFESSIONALITA’ E COMPETENZA AL VOSTRO SERVIZIO</a:t>
            </a:r>
          </a:p>
        </p:txBody>
      </p:sp>
      <p:sp>
        <p:nvSpPr>
          <p:cNvPr id="15" name="Sottotitolo 2"/>
          <p:cNvSpPr txBox="1">
            <a:spLocks/>
          </p:cNvSpPr>
          <p:nvPr/>
        </p:nvSpPr>
        <p:spPr>
          <a:xfrm>
            <a:off x="741513" y="3324641"/>
            <a:ext cx="1142541" cy="1680655"/>
          </a:xfrm>
          <a:prstGeom prst="rect">
            <a:avLst/>
          </a:prstGeom>
        </p:spPr>
        <p:txBody>
          <a:bodyPr vert="horz" lIns="50731" tIns="25366" rIns="50731" bIns="25366"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endParaRPr lang="it-IT" sz="61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16" name="Sottotitolo 2"/>
          <p:cNvSpPr txBox="1">
            <a:spLocks/>
          </p:cNvSpPr>
          <p:nvPr/>
        </p:nvSpPr>
        <p:spPr>
          <a:xfrm>
            <a:off x="114778" y="8353756"/>
            <a:ext cx="976019" cy="376672"/>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spcBef>
                <a:spcPts val="0"/>
              </a:spcBef>
              <a:spcAft>
                <a:spcPts val="0"/>
              </a:spcAft>
            </a:pPr>
            <a:r>
              <a:rPr lang="it-IT" sz="938" b="1" dirty="0">
                <a:solidFill>
                  <a:srgbClr val="EA8B00"/>
                </a:solidFill>
                <a:latin typeface="Times New Roman" panose="02020603050405020304" pitchFamily="18" charset="0"/>
                <a:cs typeface="Times New Roman" panose="02020603050405020304" pitchFamily="18" charset="0"/>
              </a:rPr>
              <a:t>SETTORI</a:t>
            </a:r>
          </a:p>
          <a:p>
            <a:pPr algn="ctr">
              <a:spcBef>
                <a:spcPts val="0"/>
              </a:spcBef>
              <a:spcAft>
                <a:spcPts val="0"/>
              </a:spcAft>
            </a:pPr>
            <a:r>
              <a:rPr lang="it-IT" sz="938" b="1" dirty="0">
                <a:solidFill>
                  <a:srgbClr val="EA8B00"/>
                </a:solidFill>
                <a:latin typeface="Times New Roman" panose="02020603050405020304" pitchFamily="18" charset="0"/>
                <a:cs typeface="Times New Roman" panose="02020603050405020304" pitchFamily="18" charset="0"/>
              </a:rPr>
              <a:t>INDUSTRIALI</a:t>
            </a:r>
          </a:p>
        </p:txBody>
      </p:sp>
      <p:sp>
        <p:nvSpPr>
          <p:cNvPr id="18" name="AutoShape 2"/>
          <p:cNvSpPr>
            <a:spLocks noChangeArrowheads="1"/>
          </p:cNvSpPr>
          <p:nvPr/>
        </p:nvSpPr>
        <p:spPr bwMode="auto">
          <a:xfrm>
            <a:off x="-49657" y="8524925"/>
            <a:ext cx="1945675" cy="1251507"/>
          </a:xfrm>
          <a:prstGeom prst="bracketPair">
            <a:avLst>
              <a:gd name="adj" fmla="val 16667"/>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4F81BD"/>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vert="horz" wrap="square" lIns="101462" tIns="126828" rIns="76096" bIns="126828" numCol="1" anchor="t" anchorCtr="0" compatLnSpc="1">
            <a:prstTxWarp prst="textNoShape">
              <a:avLst/>
            </a:prstTxWarp>
          </a:bodyPr>
          <a:lstStyle/>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AUTOMOTIVE</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TRASPORTI</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a:t>
            </a:r>
            <a:r>
              <a:rPr lang="it-IT" altLang="it-IT" sz="782" dirty="0">
                <a:solidFill>
                  <a:srgbClr val="595959"/>
                </a:solidFill>
                <a:latin typeface="Arial" panose="020B0604020202020204" pitchFamily="34" charset="0"/>
              </a:rPr>
              <a:t>TRATTAMENTO</a:t>
            </a:r>
            <a:r>
              <a:rPr lang="it-IT" altLang="it-IT" sz="782" dirty="0">
                <a:solidFill>
                  <a:schemeClr val="tx1">
                    <a:lumMod val="65000"/>
                    <a:lumOff val="35000"/>
                  </a:schemeClr>
                </a:solidFill>
                <a:latin typeface="Arial" panose="020B0604020202020204" pitchFamily="34" charset="0"/>
              </a:rPr>
              <a:t> ARIA/</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ACQUA</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ENERGIA</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TESSILE</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FARMACEUTICO</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a:t>
            </a:r>
          </a:p>
        </p:txBody>
      </p:sp>
      <p:sp>
        <p:nvSpPr>
          <p:cNvPr id="19" name="Sottotitolo 2"/>
          <p:cNvSpPr txBox="1">
            <a:spLocks/>
          </p:cNvSpPr>
          <p:nvPr/>
        </p:nvSpPr>
        <p:spPr>
          <a:xfrm>
            <a:off x="1394765" y="811811"/>
            <a:ext cx="1072080" cy="192699"/>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1095" b="1" dirty="0">
                <a:solidFill>
                  <a:schemeClr val="tx1">
                    <a:lumMod val="65000"/>
                    <a:lumOff val="35000"/>
                  </a:schemeClr>
                </a:solidFill>
                <a:latin typeface="Times New Roman" panose="02020603050405020304" pitchFamily="18" charset="0"/>
                <a:cs typeface="Times New Roman" panose="02020603050405020304" pitchFamily="18" charset="0"/>
              </a:rPr>
              <a:t>CHI SIAMO</a:t>
            </a:r>
          </a:p>
        </p:txBody>
      </p:sp>
      <p:sp>
        <p:nvSpPr>
          <p:cNvPr id="21" name="Rectangle 1"/>
          <p:cNvSpPr>
            <a:spLocks noChangeArrowheads="1"/>
          </p:cNvSpPr>
          <p:nvPr/>
        </p:nvSpPr>
        <p:spPr bwMode="auto">
          <a:xfrm>
            <a:off x="1658310" y="1441761"/>
            <a:ext cx="3236201" cy="1990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731" tIns="25366" rIns="50731" bIns="25366" numCol="1" anchor="ctr" anchorCtr="0" compatLnSpc="1">
            <a:prstTxWarp prst="textNoShape">
              <a:avLst/>
            </a:prstTxWarp>
            <a:spAutoFit/>
          </a:bodyPr>
          <a:lstStyle>
            <a:lvl1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1pPr>
            <a:lvl2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2pPr>
            <a:lvl3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3pPr>
            <a:lvl4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4pPr>
            <a:lvl5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5pPr>
            <a:lvl6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6pPr>
            <a:lvl7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7pPr>
            <a:lvl8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8pPr>
            <a:lvl9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9pPr>
          </a:lstStyle>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La Progea4 è una società di integrazione che opera con successo nel campo dell’automazione industriale da oltre 10 anni ma con a capo un esperienza trentennale dei suoi fondatori.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La nostra  attività consiste nella realizzazione di sistemi di controllo e gestione in grado di governare il funzionamento dei più disparati impianti produttivi attraverso lo sviluppo di applicazioni software e installazioni elettriche-strumentali-meccaniche.</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La nostra competenza si rivolge sia a costruttori di impianti e macchinari industriali cosi come all’utente finale in qualità di fornitore a 360 gradi per tutte le esigenze legate all’automazione e al controllo di processo.</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Grazie alla nostra struttura operativa siamo in grado di svolgere la nostra attività in maniera proficua sia in Italia che all’estero.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    </a:t>
            </a:r>
          </a:p>
        </p:txBody>
      </p:sp>
      <p:sp>
        <p:nvSpPr>
          <p:cNvPr id="24" name="Rettangolo 23"/>
          <p:cNvSpPr/>
          <p:nvPr/>
        </p:nvSpPr>
        <p:spPr>
          <a:xfrm>
            <a:off x="5169362" y="680512"/>
            <a:ext cx="1571258" cy="8649569"/>
          </a:xfrm>
          <a:prstGeom prst="rect">
            <a:avLst/>
          </a:prstGeom>
          <a:solidFill>
            <a:srgbClr val="404040"/>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81"/>
          </a:p>
        </p:txBody>
      </p:sp>
      <p:sp>
        <p:nvSpPr>
          <p:cNvPr id="26" name="Rectangle 1"/>
          <p:cNvSpPr>
            <a:spLocks noChangeArrowheads="1"/>
          </p:cNvSpPr>
          <p:nvPr/>
        </p:nvSpPr>
        <p:spPr bwMode="auto">
          <a:xfrm>
            <a:off x="5370610" y="2543314"/>
            <a:ext cx="1312476" cy="184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731" tIns="25366" rIns="50731" bIns="25366" numCol="1" anchor="ctr" anchorCtr="0" compatLnSpc="1">
            <a:prstTxWarp prst="textNoShape">
              <a:avLst/>
            </a:prstTxWarp>
            <a:spAutoFit/>
          </a:bodyPr>
          <a:lstStyle>
            <a:lvl1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1pPr>
            <a:lvl2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2pPr>
            <a:lvl3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3pPr>
            <a:lvl4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4pPr>
            <a:lvl5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5pPr>
            <a:lvl6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6pPr>
            <a:lvl7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7pPr>
            <a:lvl8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8pPr>
            <a:lvl9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9pPr>
          </a:lstStyle>
          <a:p>
            <a:pPr algn="ctr" defTabSz="507308"/>
            <a:r>
              <a:rPr lang="it-IT" altLang="it-IT" sz="782" dirty="0">
                <a:solidFill>
                  <a:srgbClr val="FFC000"/>
                </a:solidFill>
              </a:rPr>
              <a:t>AUTOMAZIONE INDUSTRIALE</a:t>
            </a:r>
          </a:p>
          <a:p>
            <a:pPr algn="ctr" defTabSz="507308"/>
            <a:endParaRPr lang="it-IT" altLang="it-IT" sz="704" dirty="0">
              <a:solidFill>
                <a:srgbClr val="FFC000"/>
              </a:solidFill>
            </a:endParaRPr>
          </a:p>
          <a:p>
            <a:pPr defTabSz="507308"/>
            <a:r>
              <a:rPr lang="it-IT" altLang="it-IT" sz="782" dirty="0">
                <a:solidFill>
                  <a:schemeClr val="bg1"/>
                </a:solidFill>
              </a:rPr>
              <a:t>Applicazioni per PLC e</a:t>
            </a:r>
          </a:p>
          <a:p>
            <a:pPr defTabSz="507308"/>
            <a:r>
              <a:rPr lang="it-IT" altLang="it-IT" sz="782" dirty="0">
                <a:solidFill>
                  <a:schemeClr val="bg1"/>
                </a:solidFill>
              </a:rPr>
              <a:t>DCS.</a:t>
            </a:r>
          </a:p>
          <a:p>
            <a:pPr defTabSz="507308"/>
            <a:r>
              <a:rPr lang="it-IT" altLang="it-IT" sz="782" dirty="0">
                <a:solidFill>
                  <a:schemeClr val="bg1"/>
                </a:solidFill>
              </a:rPr>
              <a:t>Sistemi di Monitoraggio e Supervisione.</a:t>
            </a:r>
          </a:p>
          <a:p>
            <a:pPr defTabSz="507308"/>
            <a:r>
              <a:rPr lang="it-IT" altLang="it-IT" sz="782" dirty="0">
                <a:solidFill>
                  <a:schemeClr val="bg1"/>
                </a:solidFill>
              </a:rPr>
              <a:t>Sviluppo Interfacce </a:t>
            </a:r>
          </a:p>
          <a:p>
            <a:pPr defTabSz="507308"/>
            <a:r>
              <a:rPr lang="it-IT" altLang="it-IT" sz="782" dirty="0">
                <a:solidFill>
                  <a:schemeClr val="bg1"/>
                </a:solidFill>
              </a:rPr>
              <a:t>Grafiche HMI.</a:t>
            </a:r>
          </a:p>
          <a:p>
            <a:pPr defTabSz="507308"/>
            <a:r>
              <a:rPr lang="it-IT" altLang="it-IT" sz="782" dirty="0">
                <a:solidFill>
                  <a:schemeClr val="bg1"/>
                </a:solidFill>
              </a:rPr>
              <a:t>Integrazione Sistemi MES/ERP.</a:t>
            </a:r>
          </a:p>
          <a:p>
            <a:pPr defTabSz="507308"/>
            <a:r>
              <a:rPr lang="it-IT" altLang="it-IT" sz="782" dirty="0">
                <a:solidFill>
                  <a:schemeClr val="bg1"/>
                </a:solidFill>
              </a:rPr>
              <a:t>Tracciabilità della produzione.</a:t>
            </a:r>
          </a:p>
          <a:p>
            <a:pPr defTabSz="507308"/>
            <a:r>
              <a:rPr lang="it-IT" altLang="it-IT" sz="782" dirty="0">
                <a:solidFill>
                  <a:schemeClr val="bg1"/>
                </a:solidFill>
              </a:rPr>
              <a:t>Impianti Building Automation e HVAC.</a:t>
            </a:r>
          </a:p>
        </p:txBody>
      </p:sp>
      <p:sp>
        <p:nvSpPr>
          <p:cNvPr id="30" name="Rectangle 1"/>
          <p:cNvSpPr>
            <a:spLocks noChangeArrowheads="1"/>
          </p:cNvSpPr>
          <p:nvPr/>
        </p:nvSpPr>
        <p:spPr bwMode="auto">
          <a:xfrm>
            <a:off x="5421720" y="6408564"/>
            <a:ext cx="1254188" cy="1736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731" tIns="25366" rIns="50731" bIns="25366" numCol="1" anchor="ctr" anchorCtr="0" compatLnSpc="1">
            <a:prstTxWarp prst="textNoShape">
              <a:avLst/>
            </a:prstTxWarp>
            <a:spAutoFit/>
          </a:bodyPr>
          <a:lstStyle>
            <a:lvl1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1pPr>
            <a:lvl2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2pPr>
            <a:lvl3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3pPr>
            <a:lvl4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4pPr>
            <a:lvl5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5pPr>
            <a:lvl6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6pPr>
            <a:lvl7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7pPr>
            <a:lvl8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8pPr>
            <a:lvl9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9pPr>
          </a:lstStyle>
          <a:p>
            <a:pPr algn="ctr" defTabSz="507308"/>
            <a:r>
              <a:rPr lang="it-IT" altLang="it-IT" sz="782" b="1" dirty="0">
                <a:solidFill>
                  <a:srgbClr val="EAB200"/>
                </a:solidFill>
              </a:rPr>
              <a:t>QUADRI ELETTRICI</a:t>
            </a:r>
          </a:p>
          <a:p>
            <a:pPr algn="just" defTabSz="507308"/>
            <a:endParaRPr lang="it-IT" altLang="it-IT" sz="782" b="1" dirty="0">
              <a:solidFill>
                <a:srgbClr val="EAB200"/>
              </a:solidFill>
            </a:endParaRPr>
          </a:p>
          <a:p>
            <a:pPr defTabSz="507308"/>
            <a:r>
              <a:rPr lang="it-IT" altLang="it-IT" sz="782" dirty="0">
                <a:solidFill>
                  <a:schemeClr val="bg1"/>
                </a:solidFill>
              </a:rPr>
              <a:t>Sviluppo progettazione quadri di comando e controllo MCC e PCC fissi o a cassetti estraibili.</a:t>
            </a:r>
          </a:p>
          <a:p>
            <a:pPr defTabSz="507308"/>
            <a:r>
              <a:rPr lang="it-IT" altLang="it-IT" sz="782" dirty="0">
                <a:solidFill>
                  <a:schemeClr val="bg1"/>
                </a:solidFill>
              </a:rPr>
              <a:t>Quadri di distribuzione BT/MT.</a:t>
            </a:r>
          </a:p>
          <a:p>
            <a:pPr defTabSz="507308"/>
            <a:r>
              <a:rPr lang="it-IT" altLang="it-IT" sz="782" dirty="0">
                <a:solidFill>
                  <a:schemeClr val="bg1"/>
                </a:solidFill>
              </a:rPr>
              <a:t>Quadri speciali per ambienti aggressivi.</a:t>
            </a:r>
          </a:p>
          <a:p>
            <a:pPr defTabSz="507308"/>
            <a:r>
              <a:rPr lang="it-IT" altLang="it-IT" sz="782" dirty="0">
                <a:solidFill>
                  <a:schemeClr val="bg1"/>
                </a:solidFill>
              </a:rPr>
              <a:t>Quadri per ambiente alimentare</a:t>
            </a:r>
          </a:p>
          <a:p>
            <a:pPr defTabSz="507308"/>
            <a:r>
              <a:rPr lang="it-IT" altLang="it-IT" sz="782" dirty="0">
                <a:solidFill>
                  <a:schemeClr val="bg1"/>
                </a:solidFill>
              </a:rPr>
              <a:t>Batterie per aree classificate </a:t>
            </a:r>
            <a:r>
              <a:rPr lang="it-IT" altLang="it-IT" sz="782" dirty="0" err="1">
                <a:solidFill>
                  <a:schemeClr val="bg1"/>
                </a:solidFill>
              </a:rPr>
              <a:t>Atex</a:t>
            </a:r>
            <a:r>
              <a:rPr lang="it-IT" altLang="it-IT" sz="782" dirty="0">
                <a:solidFill>
                  <a:schemeClr val="bg1"/>
                </a:solidFill>
              </a:rPr>
              <a:t>.</a:t>
            </a:r>
            <a:endParaRPr lang="it-IT" altLang="it-IT" sz="782" dirty="0"/>
          </a:p>
        </p:txBody>
      </p:sp>
      <p:pic>
        <p:nvPicPr>
          <p:cNvPr id="31" name="Immagine 3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52906" y="1683773"/>
            <a:ext cx="1110010" cy="4770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2" name="Immagine 3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27579" y="5459480"/>
            <a:ext cx="1148168" cy="5068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7" name="Sottotitolo 2"/>
          <p:cNvSpPr txBox="1">
            <a:spLocks/>
          </p:cNvSpPr>
          <p:nvPr/>
        </p:nvSpPr>
        <p:spPr>
          <a:xfrm>
            <a:off x="885005" y="3493056"/>
            <a:ext cx="3044210" cy="708097"/>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spcBef>
                <a:spcPts val="0"/>
              </a:spcBef>
              <a:spcAft>
                <a:spcPts val="0"/>
              </a:spcAft>
            </a:pPr>
            <a:r>
              <a:rPr lang="it-IT" sz="1564" b="1" dirty="0">
                <a:solidFill>
                  <a:schemeClr val="tx1">
                    <a:lumMod val="65000"/>
                    <a:lumOff val="35000"/>
                  </a:schemeClr>
                </a:solidFill>
                <a:latin typeface="Palatino Linotype" panose="02040502050505030304" pitchFamily="18" charset="0"/>
                <a:cs typeface="Times New Roman" panose="02020603050405020304" pitchFamily="18" charset="0"/>
              </a:rPr>
              <a:t>Soluzioni su misura </a:t>
            </a:r>
          </a:p>
          <a:p>
            <a:pPr algn="ctr">
              <a:spcBef>
                <a:spcPts val="0"/>
              </a:spcBef>
              <a:spcAft>
                <a:spcPts val="0"/>
              </a:spcAft>
            </a:pPr>
            <a:r>
              <a:rPr lang="it-IT" sz="1564" dirty="0">
                <a:solidFill>
                  <a:schemeClr val="tx1">
                    <a:lumMod val="65000"/>
                    <a:lumOff val="35000"/>
                  </a:schemeClr>
                </a:solidFill>
                <a:latin typeface="Palatino Linotype" panose="02040502050505030304" pitchFamily="18" charset="0"/>
                <a:cs typeface="Times New Roman" panose="02020603050405020304" pitchFamily="18" charset="0"/>
              </a:rPr>
              <a:t>                  per il vostro busines</a:t>
            </a:r>
            <a:r>
              <a:rPr lang="it-IT" sz="1564" b="1" dirty="0">
                <a:solidFill>
                  <a:schemeClr val="tx1">
                    <a:lumMod val="65000"/>
                    <a:lumOff val="35000"/>
                  </a:schemeClr>
                </a:solidFill>
                <a:latin typeface="Palatino Linotype" panose="02040502050505030304" pitchFamily="18" charset="0"/>
                <a:cs typeface="Times New Roman" panose="02020603050405020304" pitchFamily="18" charset="0"/>
              </a:rPr>
              <a:t>s</a:t>
            </a:r>
          </a:p>
        </p:txBody>
      </p:sp>
      <p:sp>
        <p:nvSpPr>
          <p:cNvPr id="20" name="Sottotitolo 2"/>
          <p:cNvSpPr txBox="1">
            <a:spLocks/>
          </p:cNvSpPr>
          <p:nvPr/>
        </p:nvSpPr>
        <p:spPr>
          <a:xfrm>
            <a:off x="1675732" y="4271694"/>
            <a:ext cx="1463258" cy="219564"/>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938" b="1" dirty="0">
                <a:solidFill>
                  <a:srgbClr val="EA8B00"/>
                </a:solidFill>
                <a:latin typeface="Times New Roman" panose="02020603050405020304" pitchFamily="18" charset="0"/>
                <a:cs typeface="Times New Roman" panose="02020603050405020304" pitchFamily="18" charset="0"/>
              </a:rPr>
              <a:t>SVILUPPO SOFTWARE</a:t>
            </a:r>
          </a:p>
        </p:txBody>
      </p:sp>
    </p:spTree>
    <p:extLst>
      <p:ext uri="{BB962C8B-B14F-4D97-AF65-F5344CB8AC3E}">
        <p14:creationId xmlns:p14="http://schemas.microsoft.com/office/powerpoint/2010/main" val="2661948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76000"/>
                <a:satMod val="180000"/>
              </a:schemeClr>
              <a:schemeClr val="bg2">
                <a:tint val="80000"/>
                <a:satMod val="120000"/>
                <a:lumMod val="180000"/>
              </a:schemeClr>
            </a:duotone>
            <a:lum/>
          </a:blip>
          <a:srcRect/>
          <a:stretch>
            <a:fillRect/>
          </a:stretch>
        </a:blipFill>
        <a:effectLst/>
      </p:bgPr>
    </p:bg>
    <p:spTree>
      <p:nvGrpSpPr>
        <p:cNvPr id="1" name=""/>
        <p:cNvGrpSpPr/>
        <p:nvPr/>
      </p:nvGrpSpPr>
      <p:grpSpPr>
        <a:xfrm>
          <a:off x="0" y="0"/>
          <a:ext cx="0" cy="0"/>
          <a:chOff x="0" y="0"/>
          <a:chExt cx="0" cy="0"/>
        </a:xfrm>
      </p:grpSpPr>
      <p:sp>
        <p:nvSpPr>
          <p:cNvPr id="22" name="Rectangle 1"/>
          <p:cNvSpPr>
            <a:spLocks noChangeArrowheads="1"/>
          </p:cNvSpPr>
          <p:nvPr/>
        </p:nvSpPr>
        <p:spPr bwMode="auto">
          <a:xfrm>
            <a:off x="1564902" y="2409278"/>
            <a:ext cx="3304740" cy="4344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731" tIns="25366" rIns="50731" bIns="25366" numCol="1" anchor="ctr" anchorCtr="0" compatLnSpc="1">
            <a:prstTxWarp prst="textNoShape">
              <a:avLst/>
            </a:prstTxWarp>
            <a:spAutoFit/>
          </a:bodyPr>
          <a:lstStyle>
            <a:lvl1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1pPr>
            <a:lvl2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2pPr>
            <a:lvl3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3pPr>
            <a:lvl4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4pPr>
            <a:lvl5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5pPr>
            <a:lvl6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6pPr>
            <a:lvl7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7pPr>
            <a:lvl8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8pPr>
            <a:lvl9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9pPr>
          </a:lstStyle>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Ad affiancare l’attività d’ingegneria, PROGEA4 possiede una divisione dedicata esclusivamente alla realizzazione di impianti elettrici, pneumatici, meccanici e di carpenteria.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Le sinergie con il reparto</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di automazione ci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consentono di offrire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un sempre più ampio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cerchio di servizi, unendo</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alta competenza tecnica</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alla massima professionalità. Il nostro personale</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vanta una pluridecennale esperienza nel settore</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che può essere apprezzata non solo nel tipo e nel</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modo di operare, </a:t>
            </a:r>
            <a:r>
              <a:rPr lang="it-IT" altLang="it-IT" sz="900" dirty="0" smtClean="0">
                <a:solidFill>
                  <a:srgbClr val="595959"/>
                </a:solidFill>
                <a:latin typeface="Times New Roman" panose="02020603050405020304" pitchFamily="18" charset="0"/>
                <a:cs typeface="Times New Roman" panose="02020603050405020304" pitchFamily="18" charset="0"/>
              </a:rPr>
              <a:t>bensì </a:t>
            </a:r>
            <a:r>
              <a:rPr lang="it-IT" altLang="it-IT" sz="900" dirty="0">
                <a:solidFill>
                  <a:srgbClr val="595959"/>
                </a:solidFill>
                <a:latin typeface="Times New Roman" panose="02020603050405020304" pitchFamily="18" charset="0"/>
                <a:cs typeface="Times New Roman" panose="02020603050405020304" pitchFamily="18" charset="0"/>
              </a:rPr>
              <a:t>anche a livello di</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ottimizzazione nell’esecuzione finale. Tutta  l’attività</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viene svolta puntando  soprattutto</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sulle risorse interne ma anche</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alla collaborazione di personale</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esterno sia per l’aspetto tecnico</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che per quello operativo.</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Nell’ottica di completare la gamma</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di servizi, disponiamo di un’officina</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dedicata sia alla realizzazione</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degli armadi di controllo e comando, sia alle costruzioni meccaniche che di carpenteria. Questo fattore si traduce in un duplice vantaggio per il cliente: possibilità di fornitura dell’impianto chiavi in mano e abbattimento dei costi grazie ad un unico passaggio commerciale. Non solo. Le fasi di progettazione, assemblaggio, collaudo ed installazione finale vengono seguite dagli stessi tecnici che possono cosi agire tempestivamente per introdurre eventuali modifiche o nuove funzionalità.          </a:t>
            </a:r>
          </a:p>
          <a:p>
            <a:pPr algn="just" defTabSz="507308"/>
            <a:r>
              <a:rPr lang="it-IT" altLang="it-IT" sz="900" dirty="0">
                <a:solidFill>
                  <a:srgbClr val="595959"/>
                </a:solidFill>
                <a:latin typeface="Times New Roman" panose="02020603050405020304" pitchFamily="18" charset="0"/>
                <a:cs typeface="Times New Roman" panose="02020603050405020304" pitchFamily="18" charset="0"/>
              </a:rPr>
              <a:t>    </a:t>
            </a:r>
          </a:p>
        </p:txBody>
      </p:sp>
      <p:sp>
        <p:nvSpPr>
          <p:cNvPr id="29" name="Rettangolo 28"/>
          <p:cNvSpPr/>
          <p:nvPr/>
        </p:nvSpPr>
        <p:spPr>
          <a:xfrm>
            <a:off x="5169362" y="680512"/>
            <a:ext cx="1571258" cy="8649569"/>
          </a:xfrm>
          <a:prstGeom prst="rect">
            <a:avLst/>
          </a:prstGeom>
          <a:solidFill>
            <a:srgbClr val="404040"/>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81"/>
          </a:p>
        </p:txBody>
      </p:sp>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0301" y="2868014"/>
            <a:ext cx="1552614" cy="745460"/>
          </a:xfrm>
          <a:prstGeom prst="rect">
            <a:avLst/>
          </a:prstGeom>
          <a:ln>
            <a:noFill/>
          </a:ln>
          <a:effectLst>
            <a:softEdge rad="112500"/>
          </a:effectLst>
        </p:spPr>
      </p:pic>
      <p:pic>
        <p:nvPicPr>
          <p:cNvPr id="3" name="Immagin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7824" y="4405570"/>
            <a:ext cx="1439510" cy="925399"/>
          </a:xfrm>
          <a:prstGeom prst="rect">
            <a:avLst/>
          </a:prstGeom>
          <a:ln>
            <a:noFill/>
          </a:ln>
          <a:effectLst>
            <a:softEdge rad="112500"/>
          </a:effectLst>
        </p:spPr>
      </p:pic>
      <p:pic>
        <p:nvPicPr>
          <p:cNvPr id="4" name="Immagin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26255" y="3409314"/>
            <a:ext cx="1408663" cy="945964"/>
          </a:xfrm>
          <a:prstGeom prst="rect">
            <a:avLst/>
          </a:prstGeom>
          <a:ln>
            <a:noFill/>
          </a:ln>
          <a:effectLst>
            <a:softEdge rad="112500"/>
          </a:effectLst>
        </p:spPr>
      </p:pic>
      <p:sp>
        <p:nvSpPr>
          <p:cNvPr id="15" name="Sottotitolo 2"/>
          <p:cNvSpPr txBox="1">
            <a:spLocks/>
          </p:cNvSpPr>
          <p:nvPr/>
        </p:nvSpPr>
        <p:spPr>
          <a:xfrm>
            <a:off x="741513" y="3324641"/>
            <a:ext cx="1142541" cy="1680655"/>
          </a:xfrm>
          <a:prstGeom prst="rect">
            <a:avLst/>
          </a:prstGeom>
        </p:spPr>
        <p:txBody>
          <a:bodyPr vert="horz" lIns="50731" tIns="25366" rIns="50731" bIns="25366"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endParaRPr lang="it-IT" sz="61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26" name="Rectangle 1"/>
          <p:cNvSpPr>
            <a:spLocks noChangeArrowheads="1"/>
          </p:cNvSpPr>
          <p:nvPr/>
        </p:nvSpPr>
        <p:spPr bwMode="auto">
          <a:xfrm>
            <a:off x="5421721" y="2545391"/>
            <a:ext cx="1220351" cy="2458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731" tIns="25366" rIns="50731" bIns="25366" numCol="1" anchor="ctr" anchorCtr="0" compatLnSpc="1">
            <a:prstTxWarp prst="textNoShape">
              <a:avLst/>
            </a:prstTxWarp>
            <a:spAutoFit/>
          </a:bodyPr>
          <a:lstStyle>
            <a:lvl1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1pPr>
            <a:lvl2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2pPr>
            <a:lvl3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3pPr>
            <a:lvl4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4pPr>
            <a:lvl5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5pPr>
            <a:lvl6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6pPr>
            <a:lvl7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7pPr>
            <a:lvl8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8pPr>
            <a:lvl9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9pPr>
          </a:lstStyle>
          <a:p>
            <a:pPr algn="just" defTabSz="507308"/>
            <a:r>
              <a:rPr lang="it-IT" altLang="it-IT" sz="782" dirty="0">
                <a:solidFill>
                  <a:srgbClr val="FFC000"/>
                </a:solidFill>
              </a:rPr>
              <a:t>              INSTALLAZIONE</a:t>
            </a:r>
          </a:p>
          <a:p>
            <a:pPr algn="just" defTabSz="507308"/>
            <a:endParaRPr lang="it-IT" altLang="it-IT" sz="782" dirty="0">
              <a:solidFill>
                <a:srgbClr val="FFC000"/>
              </a:solidFill>
            </a:endParaRPr>
          </a:p>
          <a:p>
            <a:pPr defTabSz="507308"/>
            <a:r>
              <a:rPr lang="it-IT" altLang="it-IT" sz="782" dirty="0">
                <a:solidFill>
                  <a:schemeClr val="bg1"/>
                </a:solidFill>
              </a:rPr>
              <a:t>Impianti elettrici di comando e controllo.</a:t>
            </a:r>
          </a:p>
          <a:p>
            <a:pPr defTabSz="507308"/>
            <a:r>
              <a:rPr lang="it-IT" altLang="it-IT" sz="782" dirty="0">
                <a:solidFill>
                  <a:schemeClr val="bg1"/>
                </a:solidFill>
              </a:rPr>
              <a:t>Impianti elettrici di distribuzione BT/MT.</a:t>
            </a:r>
          </a:p>
          <a:p>
            <a:pPr defTabSz="507308"/>
            <a:r>
              <a:rPr lang="it-IT" altLang="it-IT" sz="782" dirty="0">
                <a:solidFill>
                  <a:schemeClr val="bg1"/>
                </a:solidFill>
              </a:rPr>
              <a:t>Tubatura per analisi e collegamenti primari.</a:t>
            </a:r>
          </a:p>
          <a:p>
            <a:pPr defTabSz="507308"/>
            <a:r>
              <a:rPr lang="it-IT" altLang="it-IT" sz="782" dirty="0">
                <a:solidFill>
                  <a:schemeClr val="bg1"/>
                </a:solidFill>
              </a:rPr>
              <a:t>Impianti elettrici secondo normative </a:t>
            </a:r>
            <a:r>
              <a:rPr lang="it-IT" altLang="it-IT" sz="782" dirty="0" err="1">
                <a:solidFill>
                  <a:schemeClr val="bg1"/>
                </a:solidFill>
              </a:rPr>
              <a:t>Atex</a:t>
            </a:r>
            <a:r>
              <a:rPr lang="it-IT" altLang="it-IT" sz="782" dirty="0">
                <a:solidFill>
                  <a:schemeClr val="bg1"/>
                </a:solidFill>
              </a:rPr>
              <a:t>.</a:t>
            </a:r>
          </a:p>
          <a:p>
            <a:pPr defTabSz="507308"/>
            <a:r>
              <a:rPr lang="it-IT" altLang="it-IT" sz="782" dirty="0">
                <a:solidFill>
                  <a:schemeClr val="bg1"/>
                </a:solidFill>
              </a:rPr>
              <a:t>Rete Dati in rame e Fibra.</a:t>
            </a:r>
          </a:p>
          <a:p>
            <a:pPr defTabSz="507308"/>
            <a:r>
              <a:rPr lang="it-IT" altLang="it-IT" sz="782" dirty="0">
                <a:solidFill>
                  <a:schemeClr val="bg1"/>
                </a:solidFill>
              </a:rPr>
              <a:t>Impianti di trasporto su </a:t>
            </a:r>
            <a:r>
              <a:rPr lang="it-IT" altLang="it-IT" sz="782" dirty="0" err="1">
                <a:solidFill>
                  <a:schemeClr val="bg1"/>
                </a:solidFill>
              </a:rPr>
              <a:t>rulliere</a:t>
            </a:r>
            <a:r>
              <a:rPr lang="it-IT" altLang="it-IT" sz="782" dirty="0">
                <a:solidFill>
                  <a:schemeClr val="bg1"/>
                </a:solidFill>
              </a:rPr>
              <a:t> o bandelle. </a:t>
            </a:r>
          </a:p>
          <a:p>
            <a:pPr defTabSz="507308"/>
            <a:r>
              <a:rPr lang="it-IT" altLang="it-IT" sz="782" dirty="0">
                <a:solidFill>
                  <a:schemeClr val="bg1"/>
                </a:solidFill>
              </a:rPr>
              <a:t>Impianti di saldatura. </a:t>
            </a:r>
          </a:p>
          <a:p>
            <a:pPr defTabSz="507308"/>
            <a:r>
              <a:rPr lang="it-IT" altLang="it-IT" sz="782" dirty="0">
                <a:solidFill>
                  <a:schemeClr val="bg1"/>
                </a:solidFill>
              </a:rPr>
              <a:t>Impianti fluidici e Pneumatici.</a:t>
            </a:r>
          </a:p>
          <a:p>
            <a:pPr defTabSz="507308"/>
            <a:r>
              <a:rPr lang="it-IT" altLang="it-IT" sz="782" dirty="0">
                <a:solidFill>
                  <a:schemeClr val="bg1"/>
                </a:solidFill>
              </a:rPr>
              <a:t>Carpenteria Leggera/Pesante.</a:t>
            </a:r>
          </a:p>
        </p:txBody>
      </p:sp>
      <p:sp>
        <p:nvSpPr>
          <p:cNvPr id="30" name="Rectangle 1"/>
          <p:cNvSpPr>
            <a:spLocks noChangeArrowheads="1"/>
          </p:cNvSpPr>
          <p:nvPr/>
        </p:nvSpPr>
        <p:spPr bwMode="auto">
          <a:xfrm>
            <a:off x="5421720" y="6547066"/>
            <a:ext cx="1254188" cy="1134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731" tIns="25366" rIns="50731" bIns="25366" numCol="1" anchor="ctr" anchorCtr="0" compatLnSpc="1">
            <a:prstTxWarp prst="textNoShape">
              <a:avLst/>
            </a:prstTxWarp>
            <a:spAutoFit/>
          </a:bodyPr>
          <a:lstStyle>
            <a:lvl1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1pPr>
            <a:lvl2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2pPr>
            <a:lvl3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3pPr>
            <a:lvl4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4pPr>
            <a:lvl5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5pPr>
            <a:lvl6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6pPr>
            <a:lvl7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7pPr>
            <a:lvl8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8pPr>
            <a:lvl9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9pPr>
          </a:lstStyle>
          <a:p>
            <a:pPr algn="just" defTabSz="507308"/>
            <a:r>
              <a:rPr lang="it-IT" altLang="it-IT" sz="782" dirty="0"/>
              <a:t>  </a:t>
            </a:r>
            <a:r>
              <a:rPr lang="it-IT" altLang="it-IT" sz="782" b="1" dirty="0">
                <a:solidFill>
                  <a:srgbClr val="EAB200"/>
                </a:solidFill>
              </a:rPr>
              <a:t>SOLUZIONI CHIAVI</a:t>
            </a:r>
          </a:p>
          <a:p>
            <a:pPr algn="just" defTabSz="507308"/>
            <a:r>
              <a:rPr lang="it-IT" altLang="it-IT" sz="782" b="1" dirty="0">
                <a:solidFill>
                  <a:srgbClr val="EAB200"/>
                </a:solidFill>
              </a:rPr>
              <a:t>          IN MANO</a:t>
            </a:r>
          </a:p>
          <a:p>
            <a:pPr algn="just" defTabSz="507308"/>
            <a:endParaRPr lang="it-IT" altLang="it-IT" sz="782" dirty="0">
              <a:solidFill>
                <a:schemeClr val="bg1"/>
              </a:solidFill>
            </a:endParaRPr>
          </a:p>
          <a:p>
            <a:pPr defTabSz="507308"/>
            <a:r>
              <a:rPr lang="it-IT" altLang="it-IT" sz="782" dirty="0" err="1">
                <a:solidFill>
                  <a:schemeClr val="bg1"/>
                </a:solidFill>
              </a:rPr>
              <a:t>Revamping</a:t>
            </a:r>
            <a:r>
              <a:rPr lang="it-IT" altLang="it-IT" sz="782" dirty="0">
                <a:solidFill>
                  <a:schemeClr val="bg1"/>
                </a:solidFill>
              </a:rPr>
              <a:t> impianti obsoleti.</a:t>
            </a:r>
          </a:p>
          <a:p>
            <a:pPr defTabSz="507308"/>
            <a:r>
              <a:rPr lang="it-IT" altLang="it-IT" sz="782" dirty="0">
                <a:solidFill>
                  <a:schemeClr val="bg1"/>
                </a:solidFill>
              </a:rPr>
              <a:t>Sviluppo sistemi di controllo completi.</a:t>
            </a:r>
          </a:p>
          <a:p>
            <a:pPr defTabSz="507308"/>
            <a:r>
              <a:rPr lang="it-IT" altLang="it-IT" sz="782" dirty="0">
                <a:solidFill>
                  <a:schemeClr val="bg1"/>
                </a:solidFill>
              </a:rPr>
              <a:t>Contratti di manutenzione e assistenza.</a:t>
            </a:r>
            <a:endParaRPr lang="it-IT" altLang="it-IT" sz="782" dirty="0"/>
          </a:p>
        </p:txBody>
      </p:sp>
      <p:sp>
        <p:nvSpPr>
          <p:cNvPr id="20" name="Sottotitolo 2"/>
          <p:cNvSpPr txBox="1">
            <a:spLocks/>
          </p:cNvSpPr>
          <p:nvPr/>
        </p:nvSpPr>
        <p:spPr>
          <a:xfrm>
            <a:off x="1524157" y="1983412"/>
            <a:ext cx="2105323" cy="256619"/>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938" b="1" dirty="0">
                <a:solidFill>
                  <a:srgbClr val="EA8B00"/>
                </a:solidFill>
                <a:latin typeface="Times New Roman" panose="02020603050405020304" pitchFamily="18" charset="0"/>
                <a:cs typeface="Times New Roman" panose="02020603050405020304" pitchFamily="18" charset="0"/>
              </a:rPr>
              <a:t>IMPIANTI E QUADRI ELETTRICI </a:t>
            </a:r>
          </a:p>
        </p:txBody>
      </p:sp>
      <p:pic>
        <p:nvPicPr>
          <p:cNvPr id="17" name="Immagine 16"/>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669741" y="1778817"/>
            <a:ext cx="728556" cy="648647"/>
          </a:xfrm>
          <a:prstGeom prst="rect">
            <a:avLst/>
          </a:prstGeom>
          <a:ln>
            <a:noFill/>
          </a:ln>
        </p:spPr>
      </p:pic>
      <p:pic>
        <p:nvPicPr>
          <p:cNvPr id="19" name="Immagine 18"/>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81453" y="5665015"/>
            <a:ext cx="721671" cy="698065"/>
          </a:xfrm>
          <a:prstGeom prst="rect">
            <a:avLst/>
          </a:prstGeom>
          <a:noFill/>
          <a:ln>
            <a:noFill/>
          </a:ln>
        </p:spPr>
      </p:pic>
      <p:sp>
        <p:nvSpPr>
          <p:cNvPr id="21" name="Sottotitolo 2"/>
          <p:cNvSpPr txBox="1">
            <a:spLocks/>
          </p:cNvSpPr>
          <p:nvPr/>
        </p:nvSpPr>
        <p:spPr>
          <a:xfrm>
            <a:off x="114778" y="8441645"/>
            <a:ext cx="976019" cy="376672"/>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spcBef>
                <a:spcPts val="0"/>
              </a:spcBef>
              <a:spcAft>
                <a:spcPts val="0"/>
              </a:spcAft>
            </a:pPr>
            <a:r>
              <a:rPr lang="it-IT" sz="938" b="1" dirty="0">
                <a:solidFill>
                  <a:srgbClr val="EA8B00"/>
                </a:solidFill>
                <a:latin typeface="Times New Roman" panose="02020603050405020304" pitchFamily="18" charset="0"/>
                <a:cs typeface="Times New Roman" panose="02020603050405020304" pitchFamily="18" charset="0"/>
              </a:rPr>
              <a:t>SETTORI</a:t>
            </a:r>
          </a:p>
          <a:p>
            <a:pPr algn="ctr">
              <a:spcBef>
                <a:spcPts val="0"/>
              </a:spcBef>
              <a:spcAft>
                <a:spcPts val="0"/>
              </a:spcAft>
            </a:pPr>
            <a:r>
              <a:rPr lang="it-IT" sz="938" b="1" dirty="0">
                <a:solidFill>
                  <a:srgbClr val="EA8B00"/>
                </a:solidFill>
                <a:latin typeface="Times New Roman" panose="02020603050405020304" pitchFamily="18" charset="0"/>
                <a:cs typeface="Times New Roman" panose="02020603050405020304" pitchFamily="18" charset="0"/>
              </a:rPr>
              <a:t>INDUSTRIALI</a:t>
            </a:r>
          </a:p>
        </p:txBody>
      </p:sp>
      <p:sp>
        <p:nvSpPr>
          <p:cNvPr id="23" name="AutoShape 2"/>
          <p:cNvSpPr>
            <a:spLocks noChangeArrowheads="1"/>
          </p:cNvSpPr>
          <p:nvPr/>
        </p:nvSpPr>
        <p:spPr bwMode="auto">
          <a:xfrm>
            <a:off x="-49657" y="8612814"/>
            <a:ext cx="1945675" cy="1251507"/>
          </a:xfrm>
          <a:prstGeom prst="bracketPair">
            <a:avLst>
              <a:gd name="adj" fmla="val 16667"/>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4F81BD"/>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vert="horz" wrap="square" lIns="101462" tIns="126828" rIns="76096" bIns="126828" numCol="1" anchor="t" anchorCtr="0" compatLnSpc="1">
            <a:prstTxWarp prst="textNoShape">
              <a:avLst/>
            </a:prstTxWarp>
          </a:bodyPr>
          <a:lstStyle/>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AUTOMOTIVE</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TRASPORTI</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a:t>
            </a:r>
            <a:r>
              <a:rPr lang="it-IT" altLang="it-IT" sz="782" dirty="0">
                <a:solidFill>
                  <a:srgbClr val="595959"/>
                </a:solidFill>
                <a:latin typeface="Arial" panose="020B0604020202020204" pitchFamily="34" charset="0"/>
              </a:rPr>
              <a:t>TRATTAMENTO</a:t>
            </a:r>
            <a:r>
              <a:rPr lang="it-IT" altLang="it-IT" sz="782" dirty="0">
                <a:solidFill>
                  <a:schemeClr val="tx1">
                    <a:lumMod val="65000"/>
                    <a:lumOff val="35000"/>
                  </a:schemeClr>
                </a:solidFill>
                <a:latin typeface="Arial" panose="020B0604020202020204" pitchFamily="34" charset="0"/>
              </a:rPr>
              <a:t> ARIA/</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ACQUA</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ENERGIA</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TESSILE</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FARMACEUTICO</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a:t>
            </a:r>
          </a:p>
        </p:txBody>
      </p:sp>
      <p:sp>
        <p:nvSpPr>
          <p:cNvPr id="25" name="Sottotitolo 2"/>
          <p:cNvSpPr txBox="1">
            <a:spLocks/>
          </p:cNvSpPr>
          <p:nvPr/>
        </p:nvSpPr>
        <p:spPr>
          <a:xfrm>
            <a:off x="2973362" y="9361639"/>
            <a:ext cx="755445" cy="170704"/>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938" b="1" dirty="0">
                <a:solidFill>
                  <a:srgbClr val="012F81"/>
                </a:solidFill>
                <a:latin typeface="Times New Roman" panose="02020603050405020304" pitchFamily="18" charset="0"/>
                <a:cs typeface="Times New Roman" panose="02020603050405020304" pitchFamily="18" charset="0"/>
              </a:rPr>
              <a:t>PROGEA 4 </a:t>
            </a:r>
          </a:p>
        </p:txBody>
      </p:sp>
      <p:sp>
        <p:nvSpPr>
          <p:cNvPr id="27" name="Sottotitolo 2"/>
          <p:cNvSpPr txBox="1">
            <a:spLocks/>
          </p:cNvSpPr>
          <p:nvPr/>
        </p:nvSpPr>
        <p:spPr>
          <a:xfrm>
            <a:off x="2815051" y="9526272"/>
            <a:ext cx="1026267" cy="335409"/>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AUTOMAZIONE</a:t>
            </a:r>
          </a:p>
          <a:p>
            <a:pPr algn="ctr">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 INDUSTRIALE SRL</a:t>
            </a:r>
          </a:p>
        </p:txBody>
      </p:sp>
      <p:sp>
        <p:nvSpPr>
          <p:cNvPr id="28" name="Sottotitolo 2"/>
          <p:cNvSpPr txBox="1">
            <a:spLocks/>
          </p:cNvSpPr>
          <p:nvPr/>
        </p:nvSpPr>
        <p:spPr>
          <a:xfrm>
            <a:off x="3924949" y="9387078"/>
            <a:ext cx="2156251" cy="474696"/>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PROGEA4 Srl   Progettazione e Automazione</a:t>
            </a:r>
          </a:p>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Largo Molise 3,03043 Cassino  -FR- Italia </a:t>
            </a:r>
          </a:p>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Tel. +39 0776310217  Fax +39 0776320657</a:t>
            </a:r>
            <a:endParaRPr lang="it-IT" sz="704" b="1" u="sng" dirty="0">
              <a:solidFill>
                <a:schemeClr val="tx1">
                  <a:lumMod val="50000"/>
                  <a:lumOff val="50000"/>
                </a:schemeClr>
              </a:solidFill>
              <a:latin typeface="Times New Roman" panose="02020603050405020304" pitchFamily="18" charset="0"/>
              <a:cs typeface="Times New Roman" panose="02020603050405020304" pitchFamily="18" charset="0"/>
            </a:endParaRPr>
          </a:p>
          <a:p>
            <a:pPr algn="l">
              <a:spcBef>
                <a:spcPts val="0"/>
              </a:spcBef>
              <a:spcAft>
                <a:spcPts val="0"/>
              </a:spcAft>
            </a:pPr>
            <a:r>
              <a:rPr lang="it-IT" sz="704" b="1" u="sng" dirty="0">
                <a:solidFill>
                  <a:srgbClr val="012F81"/>
                </a:solidFill>
                <a:latin typeface="Times New Roman" panose="02020603050405020304" pitchFamily="18" charset="0"/>
                <a:cs typeface="Times New Roman" panose="02020603050405020304" pitchFamily="18" charset="0"/>
              </a:rPr>
              <a:t>www.progea4.it</a:t>
            </a:r>
            <a:r>
              <a:rPr lang="it-IT" sz="704" b="1" dirty="0">
                <a:solidFill>
                  <a:srgbClr val="4D4DD5"/>
                </a:solidFill>
                <a:latin typeface="Times New Roman" panose="02020603050405020304" pitchFamily="18" charset="0"/>
                <a:cs typeface="Times New Roman" panose="02020603050405020304" pitchFamily="18" charset="0"/>
              </a:rPr>
              <a:t> </a:t>
            </a:r>
            <a:r>
              <a:rPr lang="it-IT" sz="704" b="1" dirty="0">
                <a:latin typeface="Times New Roman" panose="02020603050405020304" pitchFamily="18" charset="0"/>
                <a:cs typeface="Times New Roman" panose="02020603050405020304" pitchFamily="18" charset="0"/>
              </a:rPr>
              <a:t>  </a:t>
            </a: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 </a:t>
            </a:r>
            <a:r>
              <a:rPr lang="it-IT" sz="704" b="1" u="sng" dirty="0">
                <a:solidFill>
                  <a:srgbClr val="012F81"/>
                </a:solidFill>
                <a:latin typeface="Times New Roman" panose="02020603050405020304" pitchFamily="18" charset="0"/>
                <a:cs typeface="Times New Roman" panose="02020603050405020304" pitchFamily="18" charset="0"/>
              </a:rPr>
              <a:t>info@progea4.it</a:t>
            </a:r>
          </a:p>
        </p:txBody>
      </p:sp>
    </p:spTree>
    <p:extLst>
      <p:ext uri="{BB962C8B-B14F-4D97-AF65-F5344CB8AC3E}">
        <p14:creationId xmlns:p14="http://schemas.microsoft.com/office/powerpoint/2010/main" val="2016397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76000"/>
                <a:satMod val="180000"/>
              </a:schemeClr>
              <a:schemeClr val="bg2">
                <a:tint val="80000"/>
                <a:satMod val="120000"/>
                <a:lumMod val="180000"/>
              </a:schemeClr>
            </a:duotone>
            <a:lum/>
          </a:blip>
          <a:srcRect/>
          <a:stretch>
            <a:fillRect/>
          </a:stretch>
        </a:blipFill>
        <a:effectLst/>
      </p:bgPr>
    </p:bg>
    <p:spTree>
      <p:nvGrpSpPr>
        <p:cNvPr id="1" name=""/>
        <p:cNvGrpSpPr/>
        <p:nvPr/>
      </p:nvGrpSpPr>
      <p:grpSpPr>
        <a:xfrm>
          <a:off x="0" y="0"/>
          <a:ext cx="0" cy="0"/>
          <a:chOff x="0" y="0"/>
          <a:chExt cx="0" cy="0"/>
        </a:xfrm>
      </p:grpSpPr>
      <p:sp>
        <p:nvSpPr>
          <p:cNvPr id="23" name="Rettangolo 22"/>
          <p:cNvSpPr/>
          <p:nvPr/>
        </p:nvSpPr>
        <p:spPr>
          <a:xfrm>
            <a:off x="5169362" y="639497"/>
            <a:ext cx="1571258" cy="8649569"/>
          </a:xfrm>
          <a:prstGeom prst="rect">
            <a:avLst/>
          </a:prstGeom>
          <a:solidFill>
            <a:srgbClr val="404040"/>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81"/>
          </a:p>
        </p:txBody>
      </p:sp>
      <p:sp>
        <p:nvSpPr>
          <p:cNvPr id="15" name="Sottotitolo 2"/>
          <p:cNvSpPr txBox="1">
            <a:spLocks/>
          </p:cNvSpPr>
          <p:nvPr/>
        </p:nvSpPr>
        <p:spPr>
          <a:xfrm>
            <a:off x="741513" y="3324641"/>
            <a:ext cx="1142541" cy="1680655"/>
          </a:xfrm>
          <a:prstGeom prst="rect">
            <a:avLst/>
          </a:prstGeom>
        </p:spPr>
        <p:txBody>
          <a:bodyPr vert="horz" lIns="50731" tIns="25366" rIns="50731" bIns="25366"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endParaRPr lang="it-IT" sz="61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21" name="Sottotitolo 2"/>
          <p:cNvSpPr txBox="1">
            <a:spLocks/>
          </p:cNvSpPr>
          <p:nvPr/>
        </p:nvSpPr>
        <p:spPr>
          <a:xfrm>
            <a:off x="5516338" y="4758342"/>
            <a:ext cx="1075903" cy="185854"/>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1080" b="1" dirty="0">
                <a:solidFill>
                  <a:srgbClr val="EA8B00"/>
                </a:solidFill>
                <a:latin typeface="Palatino Linotype" panose="02040502050505030304" pitchFamily="18" charset="0"/>
                <a:cs typeface="Times New Roman" panose="02020603050405020304" pitchFamily="18" charset="0"/>
              </a:rPr>
              <a:t>DOVE SIAMO</a:t>
            </a:r>
          </a:p>
        </p:txBody>
      </p:sp>
      <p:sp>
        <p:nvSpPr>
          <p:cNvPr id="14" name="Sottotitolo 2"/>
          <p:cNvSpPr txBox="1">
            <a:spLocks/>
          </p:cNvSpPr>
          <p:nvPr/>
        </p:nvSpPr>
        <p:spPr>
          <a:xfrm>
            <a:off x="114778" y="8441645"/>
            <a:ext cx="976019" cy="376672"/>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spcBef>
                <a:spcPts val="0"/>
              </a:spcBef>
              <a:spcAft>
                <a:spcPts val="0"/>
              </a:spcAft>
            </a:pPr>
            <a:r>
              <a:rPr lang="it-IT" sz="938" b="1" dirty="0">
                <a:solidFill>
                  <a:srgbClr val="EA8B00"/>
                </a:solidFill>
                <a:latin typeface="Times New Roman" panose="02020603050405020304" pitchFamily="18" charset="0"/>
                <a:cs typeface="Times New Roman" panose="02020603050405020304" pitchFamily="18" charset="0"/>
              </a:rPr>
              <a:t>SETTORI</a:t>
            </a:r>
          </a:p>
          <a:p>
            <a:pPr algn="ctr">
              <a:spcBef>
                <a:spcPts val="0"/>
              </a:spcBef>
              <a:spcAft>
                <a:spcPts val="0"/>
              </a:spcAft>
            </a:pPr>
            <a:r>
              <a:rPr lang="it-IT" sz="938" b="1" dirty="0">
                <a:solidFill>
                  <a:srgbClr val="EA8B00"/>
                </a:solidFill>
                <a:latin typeface="Times New Roman" panose="02020603050405020304" pitchFamily="18" charset="0"/>
                <a:cs typeface="Times New Roman" panose="02020603050405020304" pitchFamily="18" charset="0"/>
              </a:rPr>
              <a:t>INDUSTRIALI</a:t>
            </a:r>
          </a:p>
        </p:txBody>
      </p:sp>
      <p:sp>
        <p:nvSpPr>
          <p:cNvPr id="17" name="AutoShape 2"/>
          <p:cNvSpPr>
            <a:spLocks noChangeArrowheads="1"/>
          </p:cNvSpPr>
          <p:nvPr/>
        </p:nvSpPr>
        <p:spPr bwMode="auto">
          <a:xfrm>
            <a:off x="-49657" y="8612814"/>
            <a:ext cx="1945675" cy="1251507"/>
          </a:xfrm>
          <a:prstGeom prst="bracketPair">
            <a:avLst>
              <a:gd name="adj" fmla="val 16667"/>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4F81BD"/>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vert="horz" wrap="square" lIns="101462" tIns="126828" rIns="76096" bIns="126828" numCol="1" anchor="t" anchorCtr="0" compatLnSpc="1">
            <a:prstTxWarp prst="textNoShape">
              <a:avLst/>
            </a:prstTxWarp>
          </a:bodyPr>
          <a:lstStyle/>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AUTOMOTIVE</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TRASPORTI</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a:t>
            </a:r>
            <a:r>
              <a:rPr lang="it-IT" altLang="it-IT" sz="782" dirty="0">
                <a:solidFill>
                  <a:srgbClr val="595959"/>
                </a:solidFill>
                <a:latin typeface="Arial" panose="020B0604020202020204" pitchFamily="34" charset="0"/>
              </a:rPr>
              <a:t>TRATTAMENTO</a:t>
            </a:r>
            <a:r>
              <a:rPr lang="it-IT" altLang="it-IT" sz="782" dirty="0">
                <a:solidFill>
                  <a:schemeClr val="tx1">
                    <a:lumMod val="65000"/>
                    <a:lumOff val="35000"/>
                  </a:schemeClr>
                </a:solidFill>
                <a:latin typeface="Arial" panose="020B0604020202020204" pitchFamily="34" charset="0"/>
              </a:rPr>
              <a:t> ARIA/</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ACQUA</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ENERGIA</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TESSILE</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 FARMACEUTICO</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a:t>
            </a:r>
          </a:p>
          <a:p>
            <a:pPr defTabSz="507308" eaLnBrk="0" fontAlgn="base" hangingPunct="0">
              <a:spcBef>
                <a:spcPct val="0"/>
              </a:spcBef>
              <a:spcAft>
                <a:spcPct val="0"/>
              </a:spcAft>
            </a:pPr>
            <a:r>
              <a:rPr lang="it-IT" altLang="it-IT" sz="782" dirty="0">
                <a:solidFill>
                  <a:schemeClr val="tx1">
                    <a:lumMod val="65000"/>
                    <a:lumOff val="35000"/>
                  </a:schemeClr>
                </a:solidFill>
                <a:latin typeface="Arial" panose="020B0604020202020204" pitchFamily="34" charset="0"/>
              </a:rPr>
              <a:t> </a:t>
            </a:r>
          </a:p>
        </p:txBody>
      </p:sp>
      <p:sp>
        <p:nvSpPr>
          <p:cNvPr id="19" name="Sottotitolo 2"/>
          <p:cNvSpPr txBox="1">
            <a:spLocks/>
          </p:cNvSpPr>
          <p:nvPr/>
        </p:nvSpPr>
        <p:spPr>
          <a:xfrm>
            <a:off x="2973362" y="9361639"/>
            <a:ext cx="755445" cy="170704"/>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938" b="1" dirty="0">
                <a:solidFill>
                  <a:srgbClr val="012F81"/>
                </a:solidFill>
                <a:latin typeface="Times New Roman" panose="02020603050405020304" pitchFamily="18" charset="0"/>
                <a:cs typeface="Times New Roman" panose="02020603050405020304" pitchFamily="18" charset="0"/>
              </a:rPr>
              <a:t>PROGEA 4 </a:t>
            </a:r>
          </a:p>
        </p:txBody>
      </p:sp>
      <p:sp>
        <p:nvSpPr>
          <p:cNvPr id="20" name="Sottotitolo 2"/>
          <p:cNvSpPr txBox="1">
            <a:spLocks/>
          </p:cNvSpPr>
          <p:nvPr/>
        </p:nvSpPr>
        <p:spPr>
          <a:xfrm>
            <a:off x="2815051" y="9526272"/>
            <a:ext cx="1026267" cy="335409"/>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AUTOMAZIONE</a:t>
            </a:r>
          </a:p>
          <a:p>
            <a:pPr algn="ctr">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 INDUSTRIALE SRL</a:t>
            </a:r>
          </a:p>
        </p:txBody>
      </p:sp>
      <p:sp>
        <p:nvSpPr>
          <p:cNvPr id="22" name="Sottotitolo 2"/>
          <p:cNvSpPr txBox="1">
            <a:spLocks/>
          </p:cNvSpPr>
          <p:nvPr/>
        </p:nvSpPr>
        <p:spPr>
          <a:xfrm>
            <a:off x="3924949" y="9387078"/>
            <a:ext cx="2156251" cy="474696"/>
          </a:xfrm>
          <a:prstGeom prst="rect">
            <a:avLst/>
          </a:prstGeom>
        </p:spPr>
        <p:txBody>
          <a:bodyPr vert="horz" lIns="50731" tIns="25366" rIns="50731" bIns="2536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PROGEA4 Srl   Progettazione e Automazione</a:t>
            </a:r>
          </a:p>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Largo Molise 3,03043 Cassino  -FR- Italia </a:t>
            </a:r>
          </a:p>
          <a:p>
            <a:pPr algn="l">
              <a:spcBef>
                <a:spcPts val="0"/>
              </a:spcBef>
              <a:spcAft>
                <a:spcPts val="0"/>
              </a:spcAft>
            </a:pP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Tel. +39 0776310217  Fax +39 0776320657</a:t>
            </a:r>
            <a:endParaRPr lang="it-IT" sz="704" b="1" u="sng" dirty="0">
              <a:solidFill>
                <a:schemeClr val="tx1">
                  <a:lumMod val="50000"/>
                  <a:lumOff val="50000"/>
                </a:schemeClr>
              </a:solidFill>
              <a:latin typeface="Times New Roman" panose="02020603050405020304" pitchFamily="18" charset="0"/>
              <a:cs typeface="Times New Roman" panose="02020603050405020304" pitchFamily="18" charset="0"/>
            </a:endParaRPr>
          </a:p>
          <a:p>
            <a:pPr algn="l">
              <a:spcBef>
                <a:spcPts val="0"/>
              </a:spcBef>
              <a:spcAft>
                <a:spcPts val="0"/>
              </a:spcAft>
            </a:pPr>
            <a:r>
              <a:rPr lang="it-IT" sz="704" b="1" u="sng" dirty="0">
                <a:solidFill>
                  <a:srgbClr val="012F81"/>
                </a:solidFill>
                <a:latin typeface="Times New Roman" panose="02020603050405020304" pitchFamily="18" charset="0"/>
                <a:cs typeface="Times New Roman" panose="02020603050405020304" pitchFamily="18" charset="0"/>
              </a:rPr>
              <a:t>www.progea4.it</a:t>
            </a:r>
            <a:r>
              <a:rPr lang="it-IT" sz="704" b="1" dirty="0">
                <a:solidFill>
                  <a:srgbClr val="4D4DD5"/>
                </a:solidFill>
                <a:latin typeface="Times New Roman" panose="02020603050405020304" pitchFamily="18" charset="0"/>
                <a:cs typeface="Times New Roman" panose="02020603050405020304" pitchFamily="18" charset="0"/>
              </a:rPr>
              <a:t> </a:t>
            </a:r>
            <a:r>
              <a:rPr lang="it-IT" sz="704" b="1" dirty="0">
                <a:latin typeface="Times New Roman" panose="02020603050405020304" pitchFamily="18" charset="0"/>
                <a:cs typeface="Times New Roman" panose="02020603050405020304" pitchFamily="18" charset="0"/>
              </a:rPr>
              <a:t>  </a:t>
            </a:r>
            <a:r>
              <a:rPr lang="it-IT" sz="704" b="1" dirty="0">
                <a:solidFill>
                  <a:schemeClr val="tx1">
                    <a:lumMod val="50000"/>
                    <a:lumOff val="50000"/>
                  </a:schemeClr>
                </a:solidFill>
                <a:latin typeface="Times New Roman" panose="02020603050405020304" pitchFamily="18" charset="0"/>
                <a:cs typeface="Times New Roman" panose="02020603050405020304" pitchFamily="18" charset="0"/>
              </a:rPr>
              <a:t> </a:t>
            </a:r>
            <a:r>
              <a:rPr lang="it-IT" sz="704" b="1" u="sng" dirty="0">
                <a:solidFill>
                  <a:srgbClr val="012F81"/>
                </a:solidFill>
                <a:latin typeface="Times New Roman" panose="02020603050405020304" pitchFamily="18" charset="0"/>
                <a:cs typeface="Times New Roman" panose="02020603050405020304" pitchFamily="18" charset="0"/>
              </a:rPr>
              <a:t>info@progea4.it</a:t>
            </a:r>
          </a:p>
        </p:txBody>
      </p:sp>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8250" y="2180839"/>
            <a:ext cx="3997787" cy="4418607"/>
          </a:xfrm>
          <a:prstGeom prst="rect">
            <a:avLst/>
          </a:prstGeom>
        </p:spPr>
      </p:pic>
    </p:spTree>
    <p:extLst>
      <p:ext uri="{BB962C8B-B14F-4D97-AF65-F5344CB8AC3E}">
        <p14:creationId xmlns:p14="http://schemas.microsoft.com/office/powerpoint/2010/main" val="16629995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sse">
  <a:themeElements>
    <a:clrScheme name="Personalizzato 2">
      <a:dk1>
        <a:sysClr val="windowText" lastClr="000000"/>
      </a:dk1>
      <a:lt1>
        <a:sysClr val="window" lastClr="FFFFFF"/>
      </a:lt1>
      <a:dk2>
        <a:srgbClr val="212121"/>
      </a:dk2>
      <a:lt2>
        <a:srgbClr val="EBEBEB"/>
      </a:lt2>
      <a:accent1>
        <a:srgbClr val="0145C2"/>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ss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s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460</TotalTime>
  <Words>973</Words>
  <Application>Microsoft Office PowerPoint</Application>
  <PresentationFormat>A4 (21x29,7 cm)</PresentationFormat>
  <Paragraphs>161</Paragraphs>
  <Slides>4</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vt:i4>
      </vt:variant>
    </vt:vector>
  </HeadingPairs>
  <TitlesOfParts>
    <vt:vector size="10" baseType="lpstr">
      <vt:lpstr>Arial</vt:lpstr>
      <vt:lpstr>Calibri</vt:lpstr>
      <vt:lpstr>Corbel</vt:lpstr>
      <vt:lpstr>Palatino Linotype</vt:lpstr>
      <vt:lpstr>Times New Roman</vt:lpstr>
      <vt:lpstr>Parallasse</vt:lpstr>
      <vt:lpstr>Presentazione standard di PowerPoint</vt:lpstr>
      <vt:lpstr>Presentazione standard di PowerPoint</vt:lpstr>
      <vt:lpstr>Presentazione standard di PowerPoint</vt:lpstr>
      <vt:lpstr>Presentazione standard di PowerPoint</vt:lpstr>
    </vt:vector>
  </TitlesOfParts>
  <Company>Progea4 srl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Rosino Massaro</dc:creator>
  <cp:lastModifiedBy>Rosino Massaro</cp:lastModifiedBy>
  <cp:revision>70</cp:revision>
  <cp:lastPrinted>2016-03-01T10:08:23Z</cp:lastPrinted>
  <dcterms:created xsi:type="dcterms:W3CDTF">2016-02-18T11:56:39Z</dcterms:created>
  <dcterms:modified xsi:type="dcterms:W3CDTF">2016-05-17T12:55:56Z</dcterms:modified>
</cp:coreProperties>
</file>